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7" r:id="rId5"/>
  </p:sldIdLst>
  <p:sldSz cx="9144000" cy="6858000" type="screen4x3"/>
  <p:notesSz cx="6797675" cy="9926638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2" autoAdjust="0"/>
  </p:normalViewPr>
  <p:slideViewPr>
    <p:cSldViewPr showGuides="1">
      <p:cViewPr>
        <p:scale>
          <a:sx n="95" d="100"/>
          <a:sy n="95" d="100"/>
        </p:scale>
        <p:origin x="-6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8" y="2226811"/>
            <a:ext cx="4727270" cy="2930381"/>
          </a:xfrm>
          <a:prstGeom prst="rect">
            <a:avLst/>
          </a:prstGeom>
        </p:spPr>
      </p:pic>
      <p:sp>
        <p:nvSpPr>
          <p:cNvPr id="12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571999" y="3920295"/>
            <a:ext cx="4176465" cy="1067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buNone/>
              <a:defRPr sz="27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Ponente</a:t>
            </a:r>
          </a:p>
          <a:p>
            <a:r>
              <a:rPr lang="es-ES" dirty="0" smtClean="0"/>
              <a:t>Ponente</a:t>
            </a:r>
            <a:endParaRPr lang="es-ES" dirty="0"/>
          </a:p>
        </p:txBody>
      </p:sp>
      <p:sp>
        <p:nvSpPr>
          <p:cNvPr id="13" name="1 Título"/>
          <p:cNvSpPr>
            <a:spLocks noGrp="1"/>
          </p:cNvSpPr>
          <p:nvPr>
            <p:ph type="ctrTitle" hasCustomPrompt="1"/>
          </p:nvPr>
        </p:nvSpPr>
        <p:spPr>
          <a:xfrm>
            <a:off x="678426" y="2444545"/>
            <a:ext cx="8082116" cy="110251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200" baseline="0"/>
            </a:lvl1pPr>
          </a:lstStyle>
          <a:p>
            <a:r>
              <a:rPr lang="es-ES" dirty="0" smtClean="0"/>
              <a:t>Título de la ponencia</a:t>
            </a:r>
            <a:br>
              <a:rPr lang="es-ES" dirty="0" smtClean="0"/>
            </a:br>
            <a:r>
              <a:rPr lang="es-ES" dirty="0" smtClean="0"/>
              <a:t>Título de la ponencia</a:t>
            </a:r>
            <a:endParaRPr lang="es-ES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4294967295"/>
          </p:nvPr>
        </p:nvSpPr>
        <p:spPr>
          <a:xfrm>
            <a:off x="8133423" y="6280543"/>
            <a:ext cx="831065" cy="2738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endParaRPr lang="es-ES" dirty="0"/>
          </a:p>
        </p:txBody>
      </p:sp>
      <p:pic>
        <p:nvPicPr>
          <p:cNvPr id="21" name="20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23" name="22 CuadroTexto"/>
          <p:cNvSpPr txBox="1"/>
          <p:nvPr userDrawn="1"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25" name="24 CuadroTexto"/>
          <p:cNvSpPr txBox="1"/>
          <p:nvPr userDrawn="1"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86" y="178900"/>
            <a:ext cx="2272745" cy="973480"/>
          </a:xfrm>
          <a:prstGeom prst="rect">
            <a:avLst/>
          </a:prstGeom>
        </p:spPr>
      </p:pic>
      <p:pic>
        <p:nvPicPr>
          <p:cNvPr id="16" name="15 Imagen" descr="http://intranet/Identidad%20corporativa/Logo%20oficial%20CDTI-MICINN.pn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254" y="260648"/>
            <a:ext cx="2623738" cy="761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9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009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4703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941033" y="1052736"/>
            <a:ext cx="7231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+info sobre programas y ayudas CDTI</a:t>
            </a:r>
          </a:p>
          <a:p>
            <a:pPr algn="ctr"/>
            <a:r>
              <a:rPr lang="es-ES" sz="3000" dirty="0">
                <a:solidFill>
                  <a:srgbClr val="1190C5"/>
                </a:solidFill>
                <a:latin typeface="Fundamental  Brigade" panose="020B0603050302020204" pitchFamily="34" charset="0"/>
              </a:rPr>
              <a:t>p</a:t>
            </a:r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ara</a:t>
            </a:r>
          </a:p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proyectos de I+D empresarial e innovación</a:t>
            </a:r>
            <a:endParaRPr lang="es-ES" sz="30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3080552" y="479715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@</a:t>
            </a:r>
            <a:r>
              <a:rPr lang="es-ES" sz="3200" dirty="0" err="1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CDTIoficial</a:t>
            </a:r>
            <a:endParaRPr lang="es-ES" sz="32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52" y="3068960"/>
            <a:ext cx="3480296" cy="114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31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271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número de diapositiva"/>
          <p:cNvSpPr txBox="1">
            <a:spLocks/>
          </p:cNvSpPr>
          <p:nvPr userDrawn="1"/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957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91177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10" name="1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9598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6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039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502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375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188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4" name="13 Imagen" descr="http://intranet/Identidad%20corporativa/Logo%20oficial%20CDTI-MICINN.png"/>
          <p:cNvPicPr/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914" y="6235466"/>
            <a:ext cx="1382566" cy="43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590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11560" y="332656"/>
            <a:ext cx="7776864" cy="585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/>
              <a:t>Agenda</a:t>
            </a:r>
            <a:endParaRPr lang="es-ES" sz="2400" dirty="0"/>
          </a:p>
          <a:p>
            <a:r>
              <a:rPr lang="es-ES" sz="2000" b="1" dirty="0" smtClean="0"/>
              <a:t>CPM_  SERGAS _INNOVATRIAL</a:t>
            </a:r>
            <a:endParaRPr lang="es-ES" sz="2000" dirty="0" smtClean="0"/>
          </a:p>
          <a:p>
            <a:pPr>
              <a:spcBef>
                <a:spcPts val="300"/>
              </a:spcBef>
            </a:pPr>
            <a:r>
              <a:rPr lang="es-ES" b="1" dirty="0" smtClean="0"/>
              <a:t>10:00</a:t>
            </a:r>
            <a:r>
              <a:rPr lang="es-ES" b="1" dirty="0"/>
              <a:t>	Registro y recepción de </a:t>
            </a:r>
            <a:r>
              <a:rPr lang="es-ES" b="1" dirty="0" smtClean="0"/>
              <a:t>asistentes</a:t>
            </a:r>
          </a:p>
          <a:p>
            <a:pPr>
              <a:spcBef>
                <a:spcPts val="300"/>
              </a:spcBef>
            </a:pPr>
            <a:r>
              <a:rPr lang="es-ES" b="1" dirty="0" smtClean="0"/>
              <a:t>10:30</a:t>
            </a:r>
            <a:r>
              <a:rPr lang="es-ES" b="1"/>
              <a:t>	</a:t>
            </a:r>
            <a:r>
              <a:rPr lang="es-ES" b="1" smtClean="0"/>
              <a:t>Bienvenida</a:t>
            </a:r>
          </a:p>
          <a:p>
            <a:pPr>
              <a:spcBef>
                <a:spcPts val="300"/>
              </a:spcBef>
            </a:pPr>
            <a:r>
              <a:rPr lang="es-ES_tradnl" sz="1400" dirty="0" smtClean="0"/>
              <a:t>	D</a:t>
            </a:r>
            <a:r>
              <a:rPr lang="es-ES_tradnl" sz="1400" dirty="0"/>
              <a:t>. Javier Ponce Martínez. Director General del Centro para el Desarrollo </a:t>
            </a:r>
            <a:r>
              <a:rPr lang="es-ES_tradnl" sz="1400" dirty="0" smtClean="0"/>
              <a:t>Tecnológico 	Industrial </a:t>
            </a:r>
            <a:r>
              <a:rPr lang="es-ES_tradnl" sz="1400" dirty="0"/>
              <a:t>(CDTI). Ministerio de Ciencia e Innovación</a:t>
            </a:r>
            <a:endParaRPr lang="es-ES" sz="1400" dirty="0"/>
          </a:p>
          <a:p>
            <a:r>
              <a:rPr lang="es-ES_tradnl" sz="1400" dirty="0" smtClean="0"/>
              <a:t>	D</a:t>
            </a:r>
            <a:r>
              <a:rPr lang="es-ES_tradnl" sz="1400" dirty="0"/>
              <a:t>. Antonio Fernández-Campa García-Bernardo. Gerente del Servicio Gallego de </a:t>
            </a:r>
            <a:r>
              <a:rPr lang="es-ES_tradnl" sz="1400" dirty="0" smtClean="0"/>
              <a:t>Salud</a:t>
            </a:r>
            <a:endParaRPr lang="es-ES" sz="1400" dirty="0"/>
          </a:p>
          <a:p>
            <a:r>
              <a:rPr lang="es-ES_tradnl" sz="1400" dirty="0" smtClean="0"/>
              <a:t>	Dña</a:t>
            </a:r>
            <a:r>
              <a:rPr lang="es-ES_tradnl" sz="1400" dirty="0"/>
              <a:t>. Beatriz Allegue </a:t>
            </a:r>
            <a:r>
              <a:rPr lang="es-ES_tradnl" sz="1400" dirty="0" err="1"/>
              <a:t>Requeijo</a:t>
            </a:r>
            <a:r>
              <a:rPr lang="es-ES_tradnl" sz="1400" dirty="0"/>
              <a:t>. Directora de la Agencia pública del Conocimiento en </a:t>
            </a:r>
            <a:r>
              <a:rPr lang="es-ES_tradnl" sz="1400" dirty="0" smtClean="0"/>
              <a:t>Salud</a:t>
            </a:r>
            <a:endParaRPr lang="es-ES" sz="1400" dirty="0"/>
          </a:p>
          <a:p>
            <a:pPr>
              <a:spcBef>
                <a:spcPts val="300"/>
              </a:spcBef>
            </a:pPr>
            <a:r>
              <a:rPr lang="es-ES" b="1" dirty="0" smtClean="0"/>
              <a:t>11:00 	Presentación </a:t>
            </a:r>
            <a:r>
              <a:rPr lang="es-ES" b="1" dirty="0"/>
              <a:t>de la Compra Pública </a:t>
            </a:r>
            <a:r>
              <a:rPr lang="es-ES" b="1" dirty="0" err="1"/>
              <a:t>Precomercial</a:t>
            </a:r>
            <a:r>
              <a:rPr lang="es-ES" b="1" dirty="0"/>
              <a:t> </a:t>
            </a:r>
            <a:r>
              <a:rPr lang="es-ES" b="1" dirty="0" smtClean="0"/>
              <a:t>CDTI</a:t>
            </a:r>
          </a:p>
          <a:p>
            <a:pPr>
              <a:spcBef>
                <a:spcPts val="300"/>
              </a:spcBef>
            </a:pPr>
            <a:r>
              <a:rPr lang="es-ES_tradnl" sz="1400" dirty="0" smtClean="0"/>
              <a:t>	Dª </a:t>
            </a:r>
            <a:r>
              <a:rPr lang="es-ES_tradnl" sz="1400" dirty="0"/>
              <a:t>María Vega Gil Díaz, Directora de la Dirección de Certificación y Compra Pública </a:t>
            </a:r>
            <a:r>
              <a:rPr lang="es-ES_tradnl" sz="1400" dirty="0" smtClean="0"/>
              <a:t>	Innovadora </a:t>
            </a:r>
            <a:r>
              <a:rPr lang="es-ES_tradnl" sz="1400" dirty="0"/>
              <a:t>del CDTI</a:t>
            </a:r>
            <a:endParaRPr lang="es-ES" sz="1400" dirty="0"/>
          </a:p>
          <a:p>
            <a:pPr>
              <a:spcBef>
                <a:spcPts val="300"/>
              </a:spcBef>
            </a:pPr>
            <a:r>
              <a:rPr lang="es-ES_tradnl" b="1" dirty="0"/>
              <a:t>11:30 </a:t>
            </a:r>
            <a:r>
              <a:rPr lang="es-ES_tradnl" b="1" dirty="0" smtClean="0"/>
              <a:t>	Café </a:t>
            </a:r>
            <a:r>
              <a:rPr lang="es-ES_tradnl" b="1" dirty="0" err="1" smtClean="0"/>
              <a:t>networking</a:t>
            </a:r>
            <a:endParaRPr lang="es-ES" b="1" dirty="0"/>
          </a:p>
          <a:p>
            <a:pPr>
              <a:spcBef>
                <a:spcPts val="300"/>
              </a:spcBef>
            </a:pPr>
            <a:r>
              <a:rPr lang="es-ES_tradnl" b="1" dirty="0"/>
              <a:t>12:00 </a:t>
            </a:r>
            <a:r>
              <a:rPr lang="es-ES_tradnl" b="1" dirty="0" smtClean="0"/>
              <a:t>	Presentación </a:t>
            </a:r>
            <a:r>
              <a:rPr lang="es-ES_tradnl" b="1" dirty="0"/>
              <a:t>del reto tecnológico</a:t>
            </a:r>
            <a:endParaRPr lang="es-ES" dirty="0"/>
          </a:p>
          <a:p>
            <a:r>
              <a:rPr lang="es-ES_tradnl" sz="1400" dirty="0" smtClean="0"/>
              <a:t>	Dña</a:t>
            </a:r>
            <a:r>
              <a:rPr lang="es-ES_tradnl" sz="1400" dirty="0"/>
              <a:t>. Beatriz Allegue </a:t>
            </a:r>
            <a:r>
              <a:rPr lang="es-ES_tradnl" sz="1400" dirty="0" err="1"/>
              <a:t>Requeijo</a:t>
            </a:r>
            <a:r>
              <a:rPr lang="es-ES_tradnl" sz="1400" dirty="0"/>
              <a:t>. Directora de </a:t>
            </a:r>
            <a:r>
              <a:rPr lang="es-ES_tradnl" sz="1400" dirty="0" smtClean="0"/>
              <a:t>ACIS </a:t>
            </a:r>
            <a:endParaRPr lang="es-ES" sz="1400" dirty="0"/>
          </a:p>
          <a:p>
            <a:r>
              <a:rPr lang="es-ES_tradnl" sz="1400" dirty="0" smtClean="0"/>
              <a:t>	D</a:t>
            </a:r>
            <a:r>
              <a:rPr lang="es-ES_tradnl" sz="1400" dirty="0"/>
              <a:t>. Benigno Rosón Calvo. Subdirector </a:t>
            </a:r>
            <a:r>
              <a:rPr lang="es-ES_tradnl" sz="1400" dirty="0" smtClean="0"/>
              <a:t>General </a:t>
            </a:r>
            <a:r>
              <a:rPr lang="es-ES_tradnl" sz="1400" dirty="0"/>
              <a:t>de Sistemas y Tecnologías de la Información de </a:t>
            </a:r>
            <a:r>
              <a:rPr lang="es-ES_tradnl" sz="1400" dirty="0" smtClean="0"/>
              <a:t>	la </a:t>
            </a:r>
            <a:r>
              <a:rPr lang="es-ES_tradnl" sz="1400" dirty="0"/>
              <a:t>Consejería de  Sanidad</a:t>
            </a:r>
            <a:endParaRPr lang="es-ES" sz="1400" dirty="0"/>
          </a:p>
          <a:p>
            <a:pPr>
              <a:spcBef>
                <a:spcPts val="300"/>
              </a:spcBef>
            </a:pPr>
            <a:r>
              <a:rPr lang="es-ES_tradnl" b="1" dirty="0"/>
              <a:t>13:00 </a:t>
            </a:r>
            <a:r>
              <a:rPr lang="es-ES_tradnl" b="1" dirty="0" smtClean="0"/>
              <a:t>	Próximos </a:t>
            </a:r>
            <a:r>
              <a:rPr lang="es-ES_tradnl" b="1" dirty="0"/>
              <a:t>pasos y resolución de dudas</a:t>
            </a:r>
            <a:endParaRPr lang="es-ES" dirty="0"/>
          </a:p>
          <a:p>
            <a:r>
              <a:rPr lang="es-ES_tradnl" sz="1400" dirty="0" smtClean="0"/>
              <a:t>	D</a:t>
            </a:r>
            <a:r>
              <a:rPr lang="es-ES_tradnl" sz="1400" dirty="0"/>
              <a:t>. Sergio Capitán Herraiz. Jefe del Dpto. de Compra Pública Innovadora del CDTI </a:t>
            </a:r>
            <a:endParaRPr lang="es-ES" sz="1400" dirty="0"/>
          </a:p>
          <a:p>
            <a:r>
              <a:rPr lang="es-ES_tradnl" sz="1400" dirty="0" smtClean="0"/>
              <a:t>	Dª </a:t>
            </a:r>
            <a:r>
              <a:rPr lang="es-ES_tradnl" sz="1400" dirty="0"/>
              <a:t>Ana Isabel Rodríguez Belda. Técnico de Compra Pública Innovadora del CDTI   </a:t>
            </a:r>
            <a:endParaRPr lang="es-ES" sz="1400" dirty="0"/>
          </a:p>
          <a:p>
            <a:r>
              <a:rPr lang="es-ES_tradnl" sz="1400" dirty="0" smtClean="0"/>
              <a:t>	Dña</a:t>
            </a:r>
            <a:r>
              <a:rPr lang="es-ES_tradnl" sz="1400" dirty="0"/>
              <a:t>. Beatriz Allegue </a:t>
            </a:r>
            <a:r>
              <a:rPr lang="es-ES_tradnl" sz="1400" dirty="0" err="1"/>
              <a:t>Requeijo</a:t>
            </a:r>
            <a:r>
              <a:rPr lang="es-ES_tradnl" sz="1400" dirty="0"/>
              <a:t>. Directora de </a:t>
            </a:r>
            <a:r>
              <a:rPr lang="es-ES_tradnl" sz="1400" dirty="0" smtClean="0"/>
              <a:t>ACIS </a:t>
            </a:r>
            <a:endParaRPr lang="es-ES" sz="1400" dirty="0"/>
          </a:p>
          <a:p>
            <a:r>
              <a:rPr lang="es-ES_tradnl" sz="1400" dirty="0" smtClean="0"/>
              <a:t>	D</a:t>
            </a:r>
            <a:r>
              <a:rPr lang="es-ES_tradnl" sz="1400" dirty="0"/>
              <a:t>. Benigno Rosón Calvo. Subdirector </a:t>
            </a:r>
            <a:r>
              <a:rPr lang="es-ES_tradnl" sz="1400" dirty="0" smtClean="0"/>
              <a:t>General </a:t>
            </a:r>
            <a:r>
              <a:rPr lang="es-ES_tradnl" sz="1400" dirty="0"/>
              <a:t>de </a:t>
            </a:r>
            <a:r>
              <a:rPr lang="es-ES_tradnl" sz="1400" dirty="0" smtClean="0"/>
              <a:t>STI de la Consejería </a:t>
            </a:r>
            <a:r>
              <a:rPr lang="es-ES_tradnl" sz="1400" dirty="0"/>
              <a:t>de  Sanidad</a:t>
            </a:r>
            <a:endParaRPr lang="es-ES" sz="1400" dirty="0"/>
          </a:p>
          <a:p>
            <a:pPr>
              <a:spcBef>
                <a:spcPts val="300"/>
              </a:spcBef>
            </a:pPr>
            <a:r>
              <a:rPr lang="es-ES" b="1" dirty="0"/>
              <a:t>13:45 </a:t>
            </a:r>
            <a:r>
              <a:rPr lang="es-ES" b="1" dirty="0" smtClean="0"/>
              <a:t>	</a:t>
            </a:r>
            <a:r>
              <a:rPr lang="es-ES_tradnl" b="1" dirty="0" smtClean="0"/>
              <a:t>Clausura </a:t>
            </a:r>
            <a:r>
              <a:rPr lang="es-ES_tradnl" b="1" dirty="0"/>
              <a:t>de la </a:t>
            </a:r>
            <a:r>
              <a:rPr lang="es-ES_tradnl" b="1" dirty="0" smtClean="0"/>
              <a:t>Jornada</a:t>
            </a:r>
            <a:endParaRPr lang="es-E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30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CDTI sept2019 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787B92E6A36C4A83AD37B196E976C7" ma:contentTypeVersion="0" ma:contentTypeDescription="Crear nuevo documento." ma:contentTypeScope="" ma:versionID="0d3cca67f516e204d38d8c2ede1f166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D3DC3F-9FB4-441A-ADFA-FDB869F56703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AADEEE-0756-40CE-9A7F-C152871E74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B6CFD7-D89F-44FC-9DC3-6010240E4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CDTI sept2019 4-3</Template>
  <TotalTime>1063</TotalTime>
  <Words>7</Words>
  <Application>Microsoft Office PowerPoint</Application>
  <PresentationFormat>Presentación en pantalla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Presentación CDTI sept2019 4-3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Anexo II de la Consulta Preliminar del Mercado</dc:title>
  <dc:creator>Ana Isabel Rodriguez Belda</dc:creator>
  <cp:lastModifiedBy>Ana Isabel Rodriguez Belda</cp:lastModifiedBy>
  <cp:revision>62</cp:revision>
  <cp:lastPrinted>2020-01-16T09:51:48Z</cp:lastPrinted>
  <dcterms:created xsi:type="dcterms:W3CDTF">2020-01-13T08:38:45Z</dcterms:created>
  <dcterms:modified xsi:type="dcterms:W3CDTF">2020-01-27T10:14:14Z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0x0101006C787B92E6A36C4A83AD37B196E976C7</vt:lpwstr>
  </property>
</Properties>
</file>