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85" r:id="rId6"/>
    <p:sldId id="281" r:id="rId7"/>
    <p:sldId id="282" r:id="rId8"/>
    <p:sldId id="262" r:id="rId9"/>
    <p:sldId id="273" r:id="rId10"/>
    <p:sldId id="283" r:id="rId11"/>
    <p:sldId id="264" r:id="rId12"/>
    <p:sldId id="265" r:id="rId13"/>
    <p:sldId id="274" r:id="rId14"/>
    <p:sldId id="276" r:id="rId15"/>
    <p:sldId id="275" r:id="rId16"/>
    <p:sldId id="266" r:id="rId17"/>
    <p:sldId id="277" r:id="rId18"/>
    <p:sldId id="267" r:id="rId19"/>
    <p:sldId id="268" r:id="rId20"/>
    <p:sldId id="269" r:id="rId21"/>
    <p:sldId id="270" r:id="rId22"/>
    <p:sldId id="278" r:id="rId23"/>
    <p:sldId id="271" r:id="rId24"/>
    <p:sldId id="272" r:id="rId25"/>
    <p:sldId id="279" r:id="rId26"/>
    <p:sldId id="284" r:id="rId27"/>
    <p:sldId id="286" r:id="rId28"/>
    <p:sldId id="280" r:id="rId29"/>
    <p:sldId id="258" r:id="rId30"/>
  </p:sldIdLst>
  <p:sldSz cx="9144000" cy="6858000" type="screen4x3"/>
  <p:notesSz cx="6797675" cy="9926638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90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1" autoAdjust="0"/>
    <p:restoredTop sz="94662" autoAdjust="0"/>
  </p:normalViewPr>
  <p:slideViewPr>
    <p:cSldViewPr showGuides="1">
      <p:cViewPr>
        <p:scale>
          <a:sx n="62" d="100"/>
          <a:sy n="62" d="100"/>
        </p:scale>
        <p:origin x="-1608" y="-2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DA84D8-2067-4455-9503-491303FC7AAB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_tradnl"/>
        </a:p>
      </dgm:t>
    </dgm:pt>
    <dgm:pt modelId="{02D94611-4085-4303-A8F9-F50AE38D8E55}">
      <dgm:prSet phldrT="[Texto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es-ES_tradnl" sz="2400" dirty="0" smtClean="0">
              <a:solidFill>
                <a:schemeClr val="tx2">
                  <a:lumMod val="75000"/>
                </a:schemeClr>
              </a:solidFill>
            </a:rPr>
            <a:t>Publicación de la Resolución en la Plataforma de Contratación del Sector Público (PLACSP) y en la web CDTI (</a:t>
          </a:r>
          <a:r>
            <a:rPr lang="es-ES_tradnl" sz="2400" b="1" dirty="0" smtClean="0">
              <a:solidFill>
                <a:schemeClr val="tx2">
                  <a:lumMod val="75000"/>
                </a:schemeClr>
              </a:solidFill>
            </a:rPr>
            <a:t>20 enero 2020</a:t>
          </a:r>
          <a:r>
            <a:rPr lang="es-ES_tradnl" sz="2400" dirty="0" smtClean="0">
              <a:solidFill>
                <a:schemeClr val="tx2">
                  <a:lumMod val="75000"/>
                </a:schemeClr>
              </a:solidFill>
            </a:rPr>
            <a:t>)</a:t>
          </a:r>
          <a:endParaRPr lang="es-ES_tradnl" sz="2400" dirty="0">
            <a:solidFill>
              <a:schemeClr val="tx2">
                <a:lumMod val="75000"/>
              </a:schemeClr>
            </a:solidFill>
          </a:endParaRPr>
        </a:p>
      </dgm:t>
    </dgm:pt>
    <dgm:pt modelId="{E0A4732F-945B-4101-A055-6ABE4E133E57}" type="parTrans" cxnId="{EE11D684-4667-437A-8095-93AF3E54E2FF}">
      <dgm:prSet/>
      <dgm:spPr/>
      <dgm:t>
        <a:bodyPr/>
        <a:lstStyle/>
        <a:p>
          <a:endParaRPr lang="es-ES_tradnl">
            <a:solidFill>
              <a:schemeClr val="tx2">
                <a:lumMod val="75000"/>
              </a:schemeClr>
            </a:solidFill>
          </a:endParaRPr>
        </a:p>
      </dgm:t>
    </dgm:pt>
    <dgm:pt modelId="{7CB6C926-282E-4B9B-B340-2A2B4B8AD8AC}" type="sibTrans" cxnId="{EE11D684-4667-437A-8095-93AF3E54E2FF}">
      <dgm:prSet/>
      <dgm:spPr/>
      <dgm:t>
        <a:bodyPr/>
        <a:lstStyle/>
        <a:p>
          <a:endParaRPr lang="es-ES_tradnl">
            <a:solidFill>
              <a:schemeClr val="tx2">
                <a:lumMod val="75000"/>
              </a:schemeClr>
            </a:solidFill>
          </a:endParaRPr>
        </a:p>
      </dgm:t>
    </dgm:pt>
    <dgm:pt modelId="{FB3F40AA-93B8-424F-9C06-CE01608CD635}">
      <dgm:prSet phldrT="[Texto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es-ES_tradnl" sz="2400" dirty="0" smtClean="0">
              <a:solidFill>
                <a:schemeClr val="tx2">
                  <a:lumMod val="75000"/>
                </a:schemeClr>
              </a:solidFill>
            </a:rPr>
            <a:t>Jornada Institucional de presentación de la Consulta Preliminar del Mercado </a:t>
          </a:r>
          <a:r>
            <a:rPr lang="es-ES_tradnl" sz="2400" b="0" dirty="0" smtClean="0">
              <a:solidFill>
                <a:schemeClr val="tx2">
                  <a:lumMod val="75000"/>
                </a:schemeClr>
              </a:solidFill>
            </a:rPr>
            <a:t>del reto  </a:t>
          </a:r>
          <a:r>
            <a:rPr lang="es-ES" sz="2400" b="0" dirty="0" smtClean="0">
              <a:solidFill>
                <a:schemeClr val="tx2">
                  <a:lumMod val="75000"/>
                </a:schemeClr>
              </a:solidFill>
            </a:rPr>
            <a:t>INNOVATRIAL </a:t>
          </a:r>
          <a:r>
            <a:rPr lang="es-ES_tradnl" sz="2400" b="0" dirty="0" smtClean="0">
              <a:solidFill>
                <a:schemeClr val="tx2">
                  <a:lumMod val="75000"/>
                </a:schemeClr>
              </a:solidFill>
            </a:rPr>
            <a:t>(</a:t>
          </a:r>
          <a:r>
            <a:rPr lang="es-ES_tradnl" sz="2400" b="1" dirty="0" smtClean="0">
              <a:solidFill>
                <a:schemeClr val="tx2">
                  <a:lumMod val="75000"/>
                </a:schemeClr>
              </a:solidFill>
            </a:rPr>
            <a:t>30 enero 2020</a:t>
          </a:r>
          <a:r>
            <a:rPr lang="es-ES_tradnl" sz="2400" b="0" dirty="0" smtClean="0">
              <a:solidFill>
                <a:schemeClr val="tx2">
                  <a:lumMod val="75000"/>
                </a:schemeClr>
              </a:solidFill>
            </a:rPr>
            <a:t>)</a:t>
          </a:r>
          <a:endParaRPr lang="es-ES_tradnl" sz="2400" b="0" dirty="0">
            <a:solidFill>
              <a:schemeClr val="tx2">
                <a:lumMod val="75000"/>
              </a:schemeClr>
            </a:solidFill>
          </a:endParaRPr>
        </a:p>
      </dgm:t>
    </dgm:pt>
    <dgm:pt modelId="{67F80B1A-D48A-4EEA-B7B9-F4F7772E8E81}" type="parTrans" cxnId="{101062B5-DE1B-4429-A9C2-E7E3C426C981}">
      <dgm:prSet/>
      <dgm:spPr/>
      <dgm:t>
        <a:bodyPr/>
        <a:lstStyle/>
        <a:p>
          <a:endParaRPr lang="es-ES_tradnl">
            <a:solidFill>
              <a:schemeClr val="tx2">
                <a:lumMod val="75000"/>
              </a:schemeClr>
            </a:solidFill>
          </a:endParaRPr>
        </a:p>
      </dgm:t>
    </dgm:pt>
    <dgm:pt modelId="{EFBF75E0-466C-42AB-B295-F741D617A53A}" type="sibTrans" cxnId="{101062B5-DE1B-4429-A9C2-E7E3C426C981}">
      <dgm:prSet/>
      <dgm:spPr/>
      <dgm:t>
        <a:bodyPr/>
        <a:lstStyle/>
        <a:p>
          <a:endParaRPr lang="es-ES_tradnl">
            <a:solidFill>
              <a:schemeClr val="tx2">
                <a:lumMod val="75000"/>
              </a:schemeClr>
            </a:solidFill>
          </a:endParaRPr>
        </a:p>
      </dgm:t>
    </dgm:pt>
    <dgm:pt modelId="{E9E9D1A9-F002-4D18-A274-55A70C999E7C}">
      <dgm:prSet phldrT="[Texto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es-ES_tradnl" sz="2400" dirty="0" smtClean="0">
              <a:solidFill>
                <a:schemeClr val="tx2">
                  <a:lumMod val="75000"/>
                </a:schemeClr>
              </a:solidFill>
            </a:rPr>
            <a:t>Jornada Técnica (</a:t>
          </a:r>
          <a:r>
            <a:rPr lang="es-ES_tradnl" sz="2400" b="1" dirty="0" smtClean="0">
              <a:solidFill>
                <a:schemeClr val="tx2">
                  <a:lumMod val="75000"/>
                </a:schemeClr>
              </a:solidFill>
            </a:rPr>
            <a:t>prevista 7 febrero 2020</a:t>
          </a:r>
          <a:r>
            <a:rPr lang="es-ES_tradnl" sz="2400" dirty="0" smtClean="0">
              <a:solidFill>
                <a:schemeClr val="tx2">
                  <a:lumMod val="75000"/>
                </a:schemeClr>
              </a:solidFill>
            </a:rPr>
            <a:t>)</a:t>
          </a:r>
          <a:endParaRPr lang="es-ES_tradnl" sz="2400" dirty="0">
            <a:solidFill>
              <a:schemeClr val="tx2">
                <a:lumMod val="75000"/>
              </a:schemeClr>
            </a:solidFill>
          </a:endParaRPr>
        </a:p>
      </dgm:t>
    </dgm:pt>
    <dgm:pt modelId="{4ABC16FE-78DE-45DE-BCA0-DB3763854A42}" type="parTrans" cxnId="{C2CD682F-05E3-4CEF-BF04-1379894173A4}">
      <dgm:prSet/>
      <dgm:spPr/>
      <dgm:t>
        <a:bodyPr/>
        <a:lstStyle/>
        <a:p>
          <a:endParaRPr lang="es-ES_tradnl">
            <a:solidFill>
              <a:schemeClr val="tx2">
                <a:lumMod val="75000"/>
              </a:schemeClr>
            </a:solidFill>
          </a:endParaRPr>
        </a:p>
      </dgm:t>
    </dgm:pt>
    <dgm:pt modelId="{650D3A90-7D48-4DE6-9330-A90221249216}" type="sibTrans" cxnId="{C2CD682F-05E3-4CEF-BF04-1379894173A4}">
      <dgm:prSet/>
      <dgm:spPr/>
      <dgm:t>
        <a:bodyPr/>
        <a:lstStyle/>
        <a:p>
          <a:endParaRPr lang="es-ES_tradnl">
            <a:solidFill>
              <a:schemeClr val="tx2">
                <a:lumMod val="75000"/>
              </a:schemeClr>
            </a:solidFill>
          </a:endParaRPr>
        </a:p>
      </dgm:t>
    </dgm:pt>
    <dgm:pt modelId="{E3221607-124B-48AA-A5F7-6CF1ADB12D74}">
      <dgm:prSet phldrT="[Texto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es-ES_tradnl" sz="2400" dirty="0" smtClean="0">
              <a:solidFill>
                <a:schemeClr val="tx2">
                  <a:lumMod val="75000"/>
                </a:schemeClr>
              </a:solidFill>
            </a:rPr>
            <a:t>Cierre Proceso Consulta Preliminar del Mercado, 45 días desde la publicación en PLACSP, </a:t>
          </a:r>
          <a:r>
            <a:rPr lang="es-ES_tradnl" sz="2400" b="1" dirty="0" smtClean="0">
              <a:solidFill>
                <a:schemeClr val="tx2">
                  <a:lumMod val="75000"/>
                </a:schemeClr>
              </a:solidFill>
            </a:rPr>
            <a:t>previsto</a:t>
          </a:r>
          <a:r>
            <a:rPr lang="es-ES_tradnl" sz="2400" dirty="0" smtClean="0">
              <a:solidFill>
                <a:schemeClr val="tx2">
                  <a:lumMod val="75000"/>
                </a:schemeClr>
              </a:solidFill>
            </a:rPr>
            <a:t> (</a:t>
          </a:r>
          <a:r>
            <a:rPr lang="es-ES_tradnl" sz="2400" b="1" dirty="0" smtClean="0">
              <a:solidFill>
                <a:schemeClr val="tx2">
                  <a:lumMod val="75000"/>
                </a:schemeClr>
              </a:solidFill>
            </a:rPr>
            <a:t>4 marzo 2020</a:t>
          </a:r>
          <a:r>
            <a:rPr lang="es-ES_tradnl" sz="2400" dirty="0" smtClean="0">
              <a:solidFill>
                <a:schemeClr val="tx2">
                  <a:lumMod val="75000"/>
                </a:schemeClr>
              </a:solidFill>
            </a:rPr>
            <a:t>)</a:t>
          </a:r>
          <a:endParaRPr lang="es-ES_tradnl" sz="2400" b="1" dirty="0">
            <a:solidFill>
              <a:schemeClr val="tx2">
                <a:lumMod val="75000"/>
              </a:schemeClr>
            </a:solidFill>
          </a:endParaRPr>
        </a:p>
      </dgm:t>
    </dgm:pt>
    <dgm:pt modelId="{37EA400F-E424-4994-96C1-8A968042746C}" type="parTrans" cxnId="{6B3F3F04-EC6F-4732-AB61-7F3D8E4E9476}">
      <dgm:prSet/>
      <dgm:spPr/>
      <dgm:t>
        <a:bodyPr/>
        <a:lstStyle/>
        <a:p>
          <a:endParaRPr lang="es-ES_tradnl">
            <a:solidFill>
              <a:schemeClr val="tx2">
                <a:lumMod val="75000"/>
              </a:schemeClr>
            </a:solidFill>
          </a:endParaRPr>
        </a:p>
      </dgm:t>
    </dgm:pt>
    <dgm:pt modelId="{2914B854-C9BF-4D51-BEA7-0D3F6C24F56B}" type="sibTrans" cxnId="{6B3F3F04-EC6F-4732-AB61-7F3D8E4E9476}">
      <dgm:prSet/>
      <dgm:spPr/>
      <dgm:t>
        <a:bodyPr/>
        <a:lstStyle/>
        <a:p>
          <a:endParaRPr lang="es-ES_tradnl">
            <a:solidFill>
              <a:schemeClr val="tx2">
                <a:lumMod val="75000"/>
              </a:schemeClr>
            </a:solidFill>
          </a:endParaRPr>
        </a:p>
      </dgm:t>
    </dgm:pt>
    <dgm:pt modelId="{3FF9A3F3-B3BB-4EA3-A229-A62BC4B5E542}" type="pres">
      <dgm:prSet presAssocID="{25DA84D8-2067-4455-9503-491303FC7AAB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D43A1BB-DD6E-4A6C-B85A-FD1E8A800D5D}" type="pres">
      <dgm:prSet presAssocID="{25DA84D8-2067-4455-9503-491303FC7AAB}" presName="dummyMaxCanvas" presStyleCnt="0">
        <dgm:presLayoutVars/>
      </dgm:prSet>
      <dgm:spPr/>
    </dgm:pt>
    <dgm:pt modelId="{0F1CCB01-1D33-40B1-82C3-85F075B3359D}" type="pres">
      <dgm:prSet presAssocID="{25DA84D8-2067-4455-9503-491303FC7AAB}" presName="FourNodes_1" presStyleLbl="node1" presStyleIdx="0" presStyleCnt="4" custScaleX="112812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52885483-82EE-481D-80EC-88B553CCF9F1}" type="pres">
      <dgm:prSet presAssocID="{25DA84D8-2067-4455-9503-491303FC7AAB}" presName="FourNodes_2" presStyleLbl="node1" presStyleIdx="1" presStyleCnt="4" custScaleX="11137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CAE5CBD-4BFC-48FB-B9DB-5FB61AA00ACE}" type="pres">
      <dgm:prSet presAssocID="{25DA84D8-2067-4455-9503-491303FC7AAB}" presName="FourNodes_3" presStyleLbl="node1" presStyleIdx="2" presStyleCnt="4" custScaleX="103467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BD8357E7-F135-4A57-B7BF-A70FF38C342D}" type="pres">
      <dgm:prSet presAssocID="{25DA84D8-2067-4455-9503-491303FC7AAB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32BD1F50-6509-43C3-B4B8-5820D3AFE7FC}" type="pres">
      <dgm:prSet presAssocID="{25DA84D8-2067-4455-9503-491303FC7AAB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7A2C8B3-D0CE-4D60-B0D5-043ADAB2D021}" type="pres">
      <dgm:prSet presAssocID="{25DA84D8-2067-4455-9503-491303FC7AAB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31C50DB-A747-46B4-830E-E058A15CF90E}" type="pres">
      <dgm:prSet presAssocID="{25DA84D8-2067-4455-9503-491303FC7AAB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C6CA6BB-D251-4CA6-9370-09C89EC4C34E}" type="pres">
      <dgm:prSet presAssocID="{25DA84D8-2067-4455-9503-491303FC7AAB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588AB2C1-F4A3-4595-B8F0-F1AC506D9A43}" type="pres">
      <dgm:prSet presAssocID="{25DA84D8-2067-4455-9503-491303FC7AAB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FF11B6C-D95D-4BDE-B9B9-832B9723C8B5}" type="pres">
      <dgm:prSet presAssocID="{25DA84D8-2067-4455-9503-491303FC7AAB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1FC9165B-85DA-4A91-BF7D-C4043B08947E}" type="pres">
      <dgm:prSet presAssocID="{25DA84D8-2067-4455-9503-491303FC7AAB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44897D1F-59B4-483C-9552-DBD798E4F277}" type="presOf" srcId="{EFBF75E0-466C-42AB-B295-F741D617A53A}" destId="{F7A2C8B3-D0CE-4D60-B0D5-043ADAB2D021}" srcOrd="0" destOrd="0" presId="urn:microsoft.com/office/officeart/2005/8/layout/vProcess5"/>
    <dgm:cxn modelId="{0588E0A2-CC1C-4C55-A1E1-461CEAAC3461}" type="presOf" srcId="{E9E9D1A9-F002-4D18-A274-55A70C999E7C}" destId="{FFF11B6C-D95D-4BDE-B9B9-832B9723C8B5}" srcOrd="1" destOrd="0" presId="urn:microsoft.com/office/officeart/2005/8/layout/vProcess5"/>
    <dgm:cxn modelId="{6B3F3F04-EC6F-4732-AB61-7F3D8E4E9476}" srcId="{25DA84D8-2067-4455-9503-491303FC7AAB}" destId="{E3221607-124B-48AA-A5F7-6CF1ADB12D74}" srcOrd="3" destOrd="0" parTransId="{37EA400F-E424-4994-96C1-8A968042746C}" sibTransId="{2914B854-C9BF-4D51-BEA7-0D3F6C24F56B}"/>
    <dgm:cxn modelId="{101062B5-DE1B-4429-A9C2-E7E3C426C981}" srcId="{25DA84D8-2067-4455-9503-491303FC7AAB}" destId="{FB3F40AA-93B8-424F-9C06-CE01608CD635}" srcOrd="1" destOrd="0" parTransId="{67F80B1A-D48A-4EEA-B7B9-F4F7772E8E81}" sibTransId="{EFBF75E0-466C-42AB-B295-F741D617A53A}"/>
    <dgm:cxn modelId="{2E21C82A-DB99-4F7D-B3BB-595A3A888C4F}" type="presOf" srcId="{E3221607-124B-48AA-A5F7-6CF1ADB12D74}" destId="{BD8357E7-F135-4A57-B7BF-A70FF38C342D}" srcOrd="0" destOrd="0" presId="urn:microsoft.com/office/officeart/2005/8/layout/vProcess5"/>
    <dgm:cxn modelId="{C2CD682F-05E3-4CEF-BF04-1379894173A4}" srcId="{25DA84D8-2067-4455-9503-491303FC7AAB}" destId="{E9E9D1A9-F002-4D18-A274-55A70C999E7C}" srcOrd="2" destOrd="0" parTransId="{4ABC16FE-78DE-45DE-BCA0-DB3763854A42}" sibTransId="{650D3A90-7D48-4DE6-9330-A90221249216}"/>
    <dgm:cxn modelId="{71E9BA3B-730A-409A-B0E8-3A7626418A96}" type="presOf" srcId="{FB3F40AA-93B8-424F-9C06-CE01608CD635}" destId="{52885483-82EE-481D-80EC-88B553CCF9F1}" srcOrd="0" destOrd="0" presId="urn:microsoft.com/office/officeart/2005/8/layout/vProcess5"/>
    <dgm:cxn modelId="{EE11D684-4667-437A-8095-93AF3E54E2FF}" srcId="{25DA84D8-2067-4455-9503-491303FC7AAB}" destId="{02D94611-4085-4303-A8F9-F50AE38D8E55}" srcOrd="0" destOrd="0" parTransId="{E0A4732F-945B-4101-A055-6ABE4E133E57}" sibTransId="{7CB6C926-282E-4B9B-B340-2A2B4B8AD8AC}"/>
    <dgm:cxn modelId="{84BC5645-E494-4E0A-9E39-D334CEBAA5DB}" type="presOf" srcId="{02D94611-4085-4303-A8F9-F50AE38D8E55}" destId="{0F1CCB01-1D33-40B1-82C3-85F075B3359D}" srcOrd="0" destOrd="0" presId="urn:microsoft.com/office/officeart/2005/8/layout/vProcess5"/>
    <dgm:cxn modelId="{EBE8D980-583A-4534-BAA0-66E831BCBD55}" type="presOf" srcId="{E9E9D1A9-F002-4D18-A274-55A70C999E7C}" destId="{1CAE5CBD-4BFC-48FB-B9DB-5FB61AA00ACE}" srcOrd="0" destOrd="0" presId="urn:microsoft.com/office/officeart/2005/8/layout/vProcess5"/>
    <dgm:cxn modelId="{0D588CC1-90F3-471D-B59E-E69DF9519722}" type="presOf" srcId="{7CB6C926-282E-4B9B-B340-2A2B4B8AD8AC}" destId="{32BD1F50-6509-43C3-B4B8-5820D3AFE7FC}" srcOrd="0" destOrd="0" presId="urn:microsoft.com/office/officeart/2005/8/layout/vProcess5"/>
    <dgm:cxn modelId="{0A9C30BE-52F7-4E9A-8D69-FE267DB969E5}" type="presOf" srcId="{02D94611-4085-4303-A8F9-F50AE38D8E55}" destId="{BC6CA6BB-D251-4CA6-9370-09C89EC4C34E}" srcOrd="1" destOrd="0" presId="urn:microsoft.com/office/officeart/2005/8/layout/vProcess5"/>
    <dgm:cxn modelId="{AB06C5BA-B1C5-402A-94D6-3C1A2AA086CE}" type="presOf" srcId="{650D3A90-7D48-4DE6-9330-A90221249216}" destId="{031C50DB-A747-46B4-830E-E058A15CF90E}" srcOrd="0" destOrd="0" presId="urn:microsoft.com/office/officeart/2005/8/layout/vProcess5"/>
    <dgm:cxn modelId="{4EBF88AB-95C5-4CA8-A069-D83A93EEF746}" type="presOf" srcId="{E3221607-124B-48AA-A5F7-6CF1ADB12D74}" destId="{1FC9165B-85DA-4A91-BF7D-C4043B08947E}" srcOrd="1" destOrd="0" presId="urn:microsoft.com/office/officeart/2005/8/layout/vProcess5"/>
    <dgm:cxn modelId="{3A25B447-ACDD-4E08-80B6-7EEB7B3AA004}" type="presOf" srcId="{FB3F40AA-93B8-424F-9C06-CE01608CD635}" destId="{588AB2C1-F4A3-4595-B8F0-F1AC506D9A43}" srcOrd="1" destOrd="0" presId="urn:microsoft.com/office/officeart/2005/8/layout/vProcess5"/>
    <dgm:cxn modelId="{FFA4F9F7-C17A-4662-A924-AF9ECF101C0E}" type="presOf" srcId="{25DA84D8-2067-4455-9503-491303FC7AAB}" destId="{3FF9A3F3-B3BB-4EA3-A229-A62BC4B5E542}" srcOrd="0" destOrd="0" presId="urn:microsoft.com/office/officeart/2005/8/layout/vProcess5"/>
    <dgm:cxn modelId="{025CE935-3696-4C5C-8F9E-82143CDFC75C}" type="presParOf" srcId="{3FF9A3F3-B3BB-4EA3-A229-A62BC4B5E542}" destId="{AD43A1BB-DD6E-4A6C-B85A-FD1E8A800D5D}" srcOrd="0" destOrd="0" presId="urn:microsoft.com/office/officeart/2005/8/layout/vProcess5"/>
    <dgm:cxn modelId="{6C082B96-A001-4ADC-9766-78AACE4888DE}" type="presParOf" srcId="{3FF9A3F3-B3BB-4EA3-A229-A62BC4B5E542}" destId="{0F1CCB01-1D33-40B1-82C3-85F075B3359D}" srcOrd="1" destOrd="0" presId="urn:microsoft.com/office/officeart/2005/8/layout/vProcess5"/>
    <dgm:cxn modelId="{F3D9A9B2-FB3A-4C3D-A67D-13F6C9D075E0}" type="presParOf" srcId="{3FF9A3F3-B3BB-4EA3-A229-A62BC4B5E542}" destId="{52885483-82EE-481D-80EC-88B553CCF9F1}" srcOrd="2" destOrd="0" presId="urn:microsoft.com/office/officeart/2005/8/layout/vProcess5"/>
    <dgm:cxn modelId="{2324498C-2FC3-48C3-BF69-DD241EAEDCA9}" type="presParOf" srcId="{3FF9A3F3-B3BB-4EA3-A229-A62BC4B5E542}" destId="{1CAE5CBD-4BFC-48FB-B9DB-5FB61AA00ACE}" srcOrd="3" destOrd="0" presId="urn:microsoft.com/office/officeart/2005/8/layout/vProcess5"/>
    <dgm:cxn modelId="{08460363-AD14-4A51-AA2F-CCC78AE6D01C}" type="presParOf" srcId="{3FF9A3F3-B3BB-4EA3-A229-A62BC4B5E542}" destId="{BD8357E7-F135-4A57-B7BF-A70FF38C342D}" srcOrd="4" destOrd="0" presId="urn:microsoft.com/office/officeart/2005/8/layout/vProcess5"/>
    <dgm:cxn modelId="{DD4E780A-E8B7-47AB-8EFC-78AD106B16A3}" type="presParOf" srcId="{3FF9A3F3-B3BB-4EA3-A229-A62BC4B5E542}" destId="{32BD1F50-6509-43C3-B4B8-5820D3AFE7FC}" srcOrd="5" destOrd="0" presId="urn:microsoft.com/office/officeart/2005/8/layout/vProcess5"/>
    <dgm:cxn modelId="{E4C3155F-6804-4391-A91A-D66D29DC60A1}" type="presParOf" srcId="{3FF9A3F3-B3BB-4EA3-A229-A62BC4B5E542}" destId="{F7A2C8B3-D0CE-4D60-B0D5-043ADAB2D021}" srcOrd="6" destOrd="0" presId="urn:microsoft.com/office/officeart/2005/8/layout/vProcess5"/>
    <dgm:cxn modelId="{F0F8B559-8743-4B6F-A8BA-175AE852AE7B}" type="presParOf" srcId="{3FF9A3F3-B3BB-4EA3-A229-A62BC4B5E542}" destId="{031C50DB-A747-46B4-830E-E058A15CF90E}" srcOrd="7" destOrd="0" presId="urn:microsoft.com/office/officeart/2005/8/layout/vProcess5"/>
    <dgm:cxn modelId="{A01AE698-8562-4CB4-9A9F-56C12A7C37CC}" type="presParOf" srcId="{3FF9A3F3-B3BB-4EA3-A229-A62BC4B5E542}" destId="{BC6CA6BB-D251-4CA6-9370-09C89EC4C34E}" srcOrd="8" destOrd="0" presId="urn:microsoft.com/office/officeart/2005/8/layout/vProcess5"/>
    <dgm:cxn modelId="{DD179467-4CD3-47C8-ADDB-E2558F7F7F01}" type="presParOf" srcId="{3FF9A3F3-B3BB-4EA3-A229-A62BC4B5E542}" destId="{588AB2C1-F4A3-4595-B8F0-F1AC506D9A43}" srcOrd="9" destOrd="0" presId="urn:microsoft.com/office/officeart/2005/8/layout/vProcess5"/>
    <dgm:cxn modelId="{5D7A4E11-2144-4B8F-AB99-D3BE411DD131}" type="presParOf" srcId="{3FF9A3F3-B3BB-4EA3-A229-A62BC4B5E542}" destId="{FFF11B6C-D95D-4BDE-B9B9-832B9723C8B5}" srcOrd="10" destOrd="0" presId="urn:microsoft.com/office/officeart/2005/8/layout/vProcess5"/>
    <dgm:cxn modelId="{8FAED4EC-77CF-461A-87DB-4D7B4B0AEAA5}" type="presParOf" srcId="{3FF9A3F3-B3BB-4EA3-A229-A62BC4B5E542}" destId="{1FC9165B-85DA-4A91-BF7D-C4043B08947E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1CCB01-1D33-40B1-82C3-85F075B3359D}">
      <dsp:nvSpPr>
        <dsp:cNvPr id="0" name=""/>
        <dsp:cNvSpPr/>
      </dsp:nvSpPr>
      <dsp:spPr>
        <a:xfrm>
          <a:off x="-210875" y="0"/>
          <a:ext cx="7427181" cy="113199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400" kern="1200" dirty="0" smtClean="0">
              <a:solidFill>
                <a:schemeClr val="tx2">
                  <a:lumMod val="75000"/>
                </a:schemeClr>
              </a:solidFill>
            </a:rPr>
            <a:t>Publicación de la Resolución en la Plataforma de Contratación del Sector Público (PLACSP) y en la web CDTI (</a:t>
          </a:r>
          <a:r>
            <a:rPr lang="es-ES_tradnl" sz="2400" b="1" kern="1200" dirty="0" smtClean="0">
              <a:solidFill>
                <a:schemeClr val="tx2">
                  <a:lumMod val="75000"/>
                </a:schemeClr>
              </a:solidFill>
            </a:rPr>
            <a:t>20 enero 2020</a:t>
          </a:r>
          <a:r>
            <a:rPr lang="es-ES_tradnl" sz="2400" kern="1200" dirty="0" smtClean="0">
              <a:solidFill>
                <a:schemeClr val="tx2">
                  <a:lumMod val="75000"/>
                </a:schemeClr>
              </a:solidFill>
            </a:rPr>
            <a:t>)</a:t>
          </a:r>
          <a:endParaRPr lang="es-ES_tradnl" sz="24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-177720" y="33155"/>
        <a:ext cx="5949756" cy="1065685"/>
      </dsp:txXfrm>
    </dsp:sp>
    <dsp:sp modelId="{52885483-82EE-481D-80EC-88B553CCF9F1}">
      <dsp:nvSpPr>
        <dsp:cNvPr id="0" name=""/>
        <dsp:cNvSpPr/>
      </dsp:nvSpPr>
      <dsp:spPr>
        <a:xfrm>
          <a:off x="387844" y="1337813"/>
          <a:ext cx="7332507" cy="113199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400" kern="1200" dirty="0" smtClean="0">
              <a:solidFill>
                <a:schemeClr val="tx2">
                  <a:lumMod val="75000"/>
                </a:schemeClr>
              </a:solidFill>
            </a:rPr>
            <a:t>Jornada Institucional de presentación de la Consulta Preliminar del Mercado </a:t>
          </a:r>
          <a:r>
            <a:rPr lang="es-ES_tradnl" sz="2400" b="0" kern="1200" dirty="0" smtClean="0">
              <a:solidFill>
                <a:schemeClr val="tx2">
                  <a:lumMod val="75000"/>
                </a:schemeClr>
              </a:solidFill>
            </a:rPr>
            <a:t>del reto  </a:t>
          </a:r>
          <a:r>
            <a:rPr lang="es-ES" sz="2400" b="0" kern="1200" dirty="0" smtClean="0">
              <a:solidFill>
                <a:schemeClr val="tx2">
                  <a:lumMod val="75000"/>
                </a:schemeClr>
              </a:solidFill>
            </a:rPr>
            <a:t>INNOVATRIAL </a:t>
          </a:r>
          <a:r>
            <a:rPr lang="es-ES_tradnl" sz="2400" b="0" kern="1200" dirty="0" smtClean="0">
              <a:solidFill>
                <a:schemeClr val="tx2">
                  <a:lumMod val="75000"/>
                </a:schemeClr>
              </a:solidFill>
            </a:rPr>
            <a:t>(</a:t>
          </a:r>
          <a:r>
            <a:rPr lang="es-ES_tradnl" sz="2400" b="1" kern="1200" dirty="0" smtClean="0">
              <a:solidFill>
                <a:schemeClr val="tx2">
                  <a:lumMod val="75000"/>
                </a:schemeClr>
              </a:solidFill>
            </a:rPr>
            <a:t>30 enero 2020</a:t>
          </a:r>
          <a:r>
            <a:rPr lang="es-ES_tradnl" sz="2400" b="0" kern="1200" dirty="0" smtClean="0">
              <a:solidFill>
                <a:schemeClr val="tx2">
                  <a:lumMod val="75000"/>
                </a:schemeClr>
              </a:solidFill>
            </a:rPr>
            <a:t>)</a:t>
          </a:r>
          <a:endParaRPr lang="es-ES_tradnl" sz="2400" b="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420999" y="1370968"/>
        <a:ext cx="5832613" cy="1065685"/>
      </dsp:txXfrm>
    </dsp:sp>
    <dsp:sp modelId="{1CAE5CBD-4BFC-48FB-B9DB-5FB61AA00ACE}">
      <dsp:nvSpPr>
        <dsp:cNvPr id="0" name=""/>
        <dsp:cNvSpPr/>
      </dsp:nvSpPr>
      <dsp:spPr>
        <a:xfrm>
          <a:off x="1191283" y="2675626"/>
          <a:ext cx="6811936" cy="113199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400" kern="1200" dirty="0" smtClean="0">
              <a:solidFill>
                <a:schemeClr val="tx2">
                  <a:lumMod val="75000"/>
                </a:schemeClr>
              </a:solidFill>
            </a:rPr>
            <a:t>Jornada Técnica (</a:t>
          </a:r>
          <a:r>
            <a:rPr lang="es-ES_tradnl" sz="2400" b="1" kern="1200" dirty="0" smtClean="0">
              <a:solidFill>
                <a:schemeClr val="tx2">
                  <a:lumMod val="75000"/>
                </a:schemeClr>
              </a:solidFill>
            </a:rPr>
            <a:t>prevista 7 febrero 2020</a:t>
          </a:r>
          <a:r>
            <a:rPr lang="es-ES_tradnl" sz="2400" kern="1200" dirty="0" smtClean="0">
              <a:solidFill>
                <a:schemeClr val="tx2">
                  <a:lumMod val="75000"/>
                </a:schemeClr>
              </a:solidFill>
            </a:rPr>
            <a:t>)</a:t>
          </a:r>
          <a:endParaRPr lang="es-ES_tradnl" sz="24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224438" y="2708781"/>
        <a:ext cx="5422334" cy="1065685"/>
      </dsp:txXfrm>
    </dsp:sp>
    <dsp:sp modelId="{BD8357E7-F135-4A57-B7BF-A70FF38C342D}">
      <dsp:nvSpPr>
        <dsp:cNvPr id="0" name=""/>
        <dsp:cNvSpPr/>
      </dsp:nvSpPr>
      <dsp:spPr>
        <a:xfrm>
          <a:off x="1856795" y="4013439"/>
          <a:ext cx="6583680" cy="113199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400" kern="1200" dirty="0" smtClean="0">
              <a:solidFill>
                <a:schemeClr val="tx2">
                  <a:lumMod val="75000"/>
                </a:schemeClr>
              </a:solidFill>
            </a:rPr>
            <a:t>Cierre Proceso Consulta Preliminar del Mercado, 45 días desde la publicación en PLACSP, </a:t>
          </a:r>
          <a:r>
            <a:rPr lang="es-ES_tradnl" sz="2400" b="1" kern="1200" dirty="0" smtClean="0">
              <a:solidFill>
                <a:schemeClr val="tx2">
                  <a:lumMod val="75000"/>
                </a:schemeClr>
              </a:solidFill>
            </a:rPr>
            <a:t>previsto</a:t>
          </a:r>
          <a:r>
            <a:rPr lang="es-ES_tradnl" sz="2400" kern="1200" dirty="0" smtClean="0">
              <a:solidFill>
                <a:schemeClr val="tx2">
                  <a:lumMod val="75000"/>
                </a:schemeClr>
              </a:solidFill>
            </a:rPr>
            <a:t> (</a:t>
          </a:r>
          <a:r>
            <a:rPr lang="es-ES_tradnl" sz="2400" b="1" kern="1200" dirty="0" smtClean="0">
              <a:solidFill>
                <a:schemeClr val="tx2">
                  <a:lumMod val="75000"/>
                </a:schemeClr>
              </a:solidFill>
            </a:rPr>
            <a:t>4 marzo 2020</a:t>
          </a:r>
          <a:r>
            <a:rPr lang="es-ES_tradnl" sz="2400" kern="1200" dirty="0" smtClean="0">
              <a:solidFill>
                <a:schemeClr val="tx2">
                  <a:lumMod val="75000"/>
                </a:schemeClr>
              </a:solidFill>
            </a:rPr>
            <a:t>)</a:t>
          </a:r>
          <a:endParaRPr lang="es-ES_tradnl" sz="24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889950" y="4046594"/>
        <a:ext cx="5230189" cy="1065685"/>
      </dsp:txXfrm>
    </dsp:sp>
    <dsp:sp modelId="{32BD1F50-6509-43C3-B4B8-5820D3AFE7FC}">
      <dsp:nvSpPr>
        <dsp:cNvPr id="0" name=""/>
        <dsp:cNvSpPr/>
      </dsp:nvSpPr>
      <dsp:spPr>
        <a:xfrm>
          <a:off x="6058758" y="867005"/>
          <a:ext cx="735797" cy="73579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3300" kern="1200">
            <a:solidFill>
              <a:schemeClr val="tx2">
                <a:lumMod val="75000"/>
              </a:schemeClr>
            </a:solidFill>
          </a:endParaRPr>
        </a:p>
      </dsp:txBody>
      <dsp:txXfrm>
        <a:off x="6224312" y="867005"/>
        <a:ext cx="404689" cy="553687"/>
      </dsp:txXfrm>
    </dsp:sp>
    <dsp:sp modelId="{F7A2C8B3-D0CE-4D60-B0D5-043ADAB2D021}">
      <dsp:nvSpPr>
        <dsp:cNvPr id="0" name=""/>
        <dsp:cNvSpPr/>
      </dsp:nvSpPr>
      <dsp:spPr>
        <a:xfrm>
          <a:off x="6610141" y="2204818"/>
          <a:ext cx="735797" cy="73579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3300" kern="1200">
            <a:solidFill>
              <a:schemeClr val="tx2">
                <a:lumMod val="75000"/>
              </a:schemeClr>
            </a:solidFill>
          </a:endParaRPr>
        </a:p>
      </dsp:txBody>
      <dsp:txXfrm>
        <a:off x="6775695" y="2204818"/>
        <a:ext cx="404689" cy="553687"/>
      </dsp:txXfrm>
    </dsp:sp>
    <dsp:sp modelId="{031C50DB-A747-46B4-830E-E058A15CF90E}">
      <dsp:nvSpPr>
        <dsp:cNvPr id="0" name=""/>
        <dsp:cNvSpPr/>
      </dsp:nvSpPr>
      <dsp:spPr>
        <a:xfrm>
          <a:off x="7153294" y="3542631"/>
          <a:ext cx="735797" cy="73579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3300" kern="1200">
            <a:solidFill>
              <a:schemeClr val="tx2">
                <a:lumMod val="75000"/>
              </a:schemeClr>
            </a:solidFill>
          </a:endParaRPr>
        </a:p>
      </dsp:txBody>
      <dsp:txXfrm>
        <a:off x="7318848" y="3542631"/>
        <a:ext cx="404689" cy="5536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2.gi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10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88" y="2226811"/>
            <a:ext cx="4727270" cy="2930381"/>
          </a:xfrm>
          <a:prstGeom prst="rect">
            <a:avLst/>
          </a:prstGeom>
        </p:spPr>
      </p:pic>
      <p:sp>
        <p:nvSpPr>
          <p:cNvPr id="12" name="2 Subtítulo"/>
          <p:cNvSpPr>
            <a:spLocks noGrp="1"/>
          </p:cNvSpPr>
          <p:nvPr>
            <p:ph type="subTitle" idx="1" hasCustomPrompt="1"/>
          </p:nvPr>
        </p:nvSpPr>
        <p:spPr>
          <a:xfrm>
            <a:off x="4571999" y="3920295"/>
            <a:ext cx="4176465" cy="1067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spcBef>
                <a:spcPts val="0"/>
              </a:spcBef>
              <a:buNone/>
              <a:defRPr sz="27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Ponente</a:t>
            </a:r>
          </a:p>
          <a:p>
            <a:r>
              <a:rPr lang="es-ES" dirty="0" smtClean="0"/>
              <a:t>Ponente</a:t>
            </a:r>
            <a:endParaRPr lang="es-ES" dirty="0"/>
          </a:p>
        </p:txBody>
      </p:sp>
      <p:sp>
        <p:nvSpPr>
          <p:cNvPr id="13" name="1 Título"/>
          <p:cNvSpPr>
            <a:spLocks noGrp="1"/>
          </p:cNvSpPr>
          <p:nvPr>
            <p:ph type="ctrTitle" hasCustomPrompt="1"/>
          </p:nvPr>
        </p:nvSpPr>
        <p:spPr>
          <a:xfrm>
            <a:off x="678426" y="2444545"/>
            <a:ext cx="8082116" cy="1102519"/>
          </a:xfrm>
          <a:prstGeom prst="rect">
            <a:avLst/>
          </a:prstGeom>
        </p:spPr>
        <p:txBody>
          <a:bodyPr>
            <a:noAutofit/>
          </a:bodyPr>
          <a:lstStyle>
            <a:lvl1pPr algn="r">
              <a:defRPr sz="3200" baseline="0"/>
            </a:lvl1pPr>
          </a:lstStyle>
          <a:p>
            <a:r>
              <a:rPr lang="es-ES" dirty="0" smtClean="0"/>
              <a:t>Título de la ponencia</a:t>
            </a:r>
            <a:br>
              <a:rPr lang="es-ES" dirty="0" smtClean="0"/>
            </a:br>
            <a:r>
              <a:rPr lang="es-ES" dirty="0" smtClean="0"/>
              <a:t>Título de la ponencia</a:t>
            </a:r>
            <a:endParaRPr lang="es-ES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4294967295"/>
          </p:nvPr>
        </p:nvSpPr>
        <p:spPr>
          <a:xfrm>
            <a:off x="8133423" y="6280543"/>
            <a:ext cx="831065" cy="273844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pPr algn="ctr"/>
            <a:endParaRPr lang="es-ES" dirty="0"/>
          </a:p>
        </p:txBody>
      </p:sp>
      <p:pic>
        <p:nvPicPr>
          <p:cNvPr id="21" name="20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773" y="6184762"/>
            <a:ext cx="4678680" cy="359664"/>
          </a:xfrm>
          <a:prstGeom prst="rect">
            <a:avLst/>
          </a:prstGeom>
        </p:spPr>
      </p:pic>
      <p:pic>
        <p:nvPicPr>
          <p:cNvPr id="22" name="21 Imagen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30" y="6143314"/>
            <a:ext cx="596374" cy="400763"/>
          </a:xfrm>
          <a:prstGeom prst="rect">
            <a:avLst/>
          </a:prstGeom>
        </p:spPr>
      </p:pic>
      <p:sp>
        <p:nvSpPr>
          <p:cNvPr id="23" name="22 CuadroTexto"/>
          <p:cNvSpPr txBox="1"/>
          <p:nvPr userDrawn="1"/>
        </p:nvSpPr>
        <p:spPr>
          <a:xfrm>
            <a:off x="170812" y="6544077"/>
            <a:ext cx="820010" cy="1923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s-ES_tradnl" sz="650" b="1" dirty="0" smtClean="0"/>
              <a:t>UNIÓN EUROPEA</a:t>
            </a:r>
            <a:endParaRPr lang="es-ES_tradnl" sz="650" b="1" dirty="0"/>
          </a:p>
        </p:txBody>
      </p:sp>
      <p:sp>
        <p:nvSpPr>
          <p:cNvPr id="24" name="23 CuadroTexto"/>
          <p:cNvSpPr txBox="1"/>
          <p:nvPr userDrawn="1"/>
        </p:nvSpPr>
        <p:spPr>
          <a:xfrm>
            <a:off x="1649121" y="6510536"/>
            <a:ext cx="249542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900" dirty="0" smtClean="0"/>
              <a:t>Fondo Europeo de Desarrollo Regional (FEDER)</a:t>
            </a:r>
            <a:endParaRPr lang="es-ES_tradnl" sz="900" dirty="0"/>
          </a:p>
        </p:txBody>
      </p:sp>
      <p:sp>
        <p:nvSpPr>
          <p:cNvPr id="25" name="24 CuadroTexto"/>
          <p:cNvSpPr txBox="1"/>
          <p:nvPr userDrawn="1"/>
        </p:nvSpPr>
        <p:spPr>
          <a:xfrm>
            <a:off x="5226828" y="6510536"/>
            <a:ext cx="18877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900" i="1" dirty="0" smtClean="0"/>
              <a:t>Una manera</a:t>
            </a:r>
            <a:r>
              <a:rPr lang="es-ES_tradnl" sz="900" i="1" baseline="0" dirty="0" smtClean="0"/>
              <a:t> de hacer Europa</a:t>
            </a:r>
            <a:endParaRPr lang="es-ES_tradnl" sz="900" i="1" dirty="0"/>
          </a:p>
        </p:txBody>
      </p:sp>
      <p:pic>
        <p:nvPicPr>
          <p:cNvPr id="15" name="14 Imagen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086" y="178900"/>
            <a:ext cx="2272745" cy="973480"/>
          </a:xfrm>
          <a:prstGeom prst="rect">
            <a:avLst/>
          </a:prstGeom>
        </p:spPr>
      </p:pic>
      <p:pic>
        <p:nvPicPr>
          <p:cNvPr id="16" name="15 Imagen" descr="http://intranet/Identidad%20corporativa/Logo%20oficial%20CDTI-MICINN.png"/>
          <p:cNvPicPr/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7254" y="260648"/>
            <a:ext cx="2623738" cy="7616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31698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60094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84703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3" name="2 CuadroTexto"/>
          <p:cNvSpPr txBox="1"/>
          <p:nvPr userDrawn="1"/>
        </p:nvSpPr>
        <p:spPr>
          <a:xfrm>
            <a:off x="941033" y="1052736"/>
            <a:ext cx="72313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000" dirty="0" smtClean="0">
                <a:solidFill>
                  <a:srgbClr val="1190C5"/>
                </a:solidFill>
                <a:latin typeface="Fundamental  Brigade" panose="020B0603050302020204" pitchFamily="34" charset="0"/>
              </a:rPr>
              <a:t>+info sobre programas y ayudas CDTI</a:t>
            </a:r>
          </a:p>
          <a:p>
            <a:pPr algn="ctr"/>
            <a:r>
              <a:rPr lang="es-ES" sz="3000" dirty="0">
                <a:solidFill>
                  <a:srgbClr val="1190C5"/>
                </a:solidFill>
                <a:latin typeface="Fundamental  Brigade" panose="020B0603050302020204" pitchFamily="34" charset="0"/>
              </a:rPr>
              <a:t>p</a:t>
            </a:r>
            <a:r>
              <a:rPr lang="es-ES" sz="3000" dirty="0" smtClean="0">
                <a:solidFill>
                  <a:srgbClr val="1190C5"/>
                </a:solidFill>
                <a:latin typeface="Fundamental  Brigade" panose="020B0603050302020204" pitchFamily="34" charset="0"/>
              </a:rPr>
              <a:t>ara</a:t>
            </a:r>
          </a:p>
          <a:p>
            <a:pPr algn="ctr"/>
            <a:r>
              <a:rPr lang="es-ES" sz="3000" dirty="0" smtClean="0">
                <a:solidFill>
                  <a:srgbClr val="1190C5"/>
                </a:solidFill>
                <a:latin typeface="Fundamental  Brigade" panose="020B0603050302020204" pitchFamily="34" charset="0"/>
              </a:rPr>
              <a:t>proyectos de I+D empresarial e innovación</a:t>
            </a:r>
            <a:endParaRPr lang="es-ES" sz="3000" dirty="0">
              <a:solidFill>
                <a:srgbClr val="1190C5"/>
              </a:solidFill>
              <a:latin typeface="Fundamental  Brigade" panose="020B0603050302020204" pitchFamily="34" charset="0"/>
            </a:endParaRPr>
          </a:p>
        </p:txBody>
      </p:sp>
      <p:sp>
        <p:nvSpPr>
          <p:cNvPr id="4" name="3 CuadroTexto"/>
          <p:cNvSpPr txBox="1"/>
          <p:nvPr userDrawn="1"/>
        </p:nvSpPr>
        <p:spPr>
          <a:xfrm>
            <a:off x="3080552" y="4797152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dirty="0" smtClean="0">
                <a:solidFill>
                  <a:srgbClr val="1190C5"/>
                </a:solidFill>
                <a:latin typeface="Fundamental  Brigade" panose="020B0603050302020204" pitchFamily="34" charset="0"/>
              </a:rPr>
              <a:t>@</a:t>
            </a:r>
            <a:r>
              <a:rPr lang="es-ES" sz="3200" dirty="0" err="1" smtClean="0">
                <a:solidFill>
                  <a:srgbClr val="1190C5"/>
                </a:solidFill>
                <a:latin typeface="Fundamental  Brigade" panose="020B0603050302020204" pitchFamily="34" charset="0"/>
              </a:rPr>
              <a:t>CDTIoficial</a:t>
            </a:r>
            <a:endParaRPr lang="es-ES" sz="3200" dirty="0">
              <a:solidFill>
                <a:srgbClr val="1190C5"/>
              </a:solidFill>
              <a:latin typeface="Fundamental  Brigade" panose="020B0603050302020204" pitchFamily="34" charset="0"/>
            </a:endParaRPr>
          </a:p>
        </p:txBody>
      </p:sp>
      <p:pic>
        <p:nvPicPr>
          <p:cNvPr id="6" name="5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852" y="3068960"/>
            <a:ext cx="3480296" cy="1148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731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72716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13 Marcador de número de diapositiva"/>
          <p:cNvSpPr txBox="1">
            <a:spLocks/>
          </p:cNvSpPr>
          <p:nvPr userDrawn="1"/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_tradnl"/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19570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8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291177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10" name="13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95987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6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80398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85027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3375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01883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  <p:pic>
        <p:nvPicPr>
          <p:cNvPr id="10" name="9 Imagen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773" y="6184762"/>
            <a:ext cx="4678680" cy="359664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30" y="6143314"/>
            <a:ext cx="596374" cy="400763"/>
          </a:xfrm>
          <a:prstGeom prst="rect">
            <a:avLst/>
          </a:prstGeom>
        </p:spPr>
      </p:pic>
      <p:sp>
        <p:nvSpPr>
          <p:cNvPr id="11" name="10 CuadroTexto"/>
          <p:cNvSpPr txBox="1"/>
          <p:nvPr/>
        </p:nvSpPr>
        <p:spPr>
          <a:xfrm>
            <a:off x="170812" y="6544077"/>
            <a:ext cx="820010" cy="1923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s-ES_tradnl" sz="650" b="1" dirty="0" smtClean="0"/>
              <a:t>UNIÓN EUROPEA</a:t>
            </a:r>
            <a:endParaRPr lang="es-ES_tradnl" sz="650" b="1" dirty="0"/>
          </a:p>
        </p:txBody>
      </p:sp>
      <p:sp>
        <p:nvSpPr>
          <p:cNvPr id="12" name="11 CuadroTexto"/>
          <p:cNvSpPr txBox="1"/>
          <p:nvPr/>
        </p:nvSpPr>
        <p:spPr>
          <a:xfrm>
            <a:off x="1649121" y="6510536"/>
            <a:ext cx="249542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900" dirty="0" smtClean="0"/>
              <a:t>Fondo Europeo de Desarrollo Regional (FEDER)</a:t>
            </a:r>
            <a:endParaRPr lang="es-ES_tradnl" sz="9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5226828" y="6510536"/>
            <a:ext cx="18877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900" i="1" dirty="0" smtClean="0"/>
              <a:t>Una manera</a:t>
            </a:r>
            <a:r>
              <a:rPr lang="es-ES_tradnl" sz="900" i="1" baseline="0" dirty="0" smtClean="0"/>
              <a:t> de hacer Europa</a:t>
            </a:r>
            <a:endParaRPr lang="es-ES_tradnl" sz="900" i="1" dirty="0"/>
          </a:p>
        </p:txBody>
      </p:sp>
      <p:pic>
        <p:nvPicPr>
          <p:cNvPr id="14" name="13 Imagen" descr="http://intranet/Identidad%20corporativa/Logo%20oficial%20CDTI-MICINN.png"/>
          <p:cNvPicPr/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9914" y="6235466"/>
            <a:ext cx="1382566" cy="4338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1590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dti.es/index.asp?MP=100&amp;MS=882&amp;MN=2&amp;r=1920*1080" TargetMode="External"/><Relationship Id="rId2" Type="http://schemas.openxmlformats.org/officeDocument/2006/relationships/hyperlink" Target="http://www.cdti.es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dti.es/" TargetMode="External"/><Relationship Id="rId2" Type="http://schemas.openxmlformats.org/officeDocument/2006/relationships/hyperlink" Target="mailto:cpm@cdti.e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../../../3_CONSULTAS%20PRELIMINARES%20DEL%20MERCADO/Documentos/FAQs/FAQs%20CPP_versi&#243;n%20AJ%2018%20Diciembre.pdf" TargetMode="External"/><Relationship Id="rId2" Type="http://schemas.openxmlformats.org/officeDocument/2006/relationships/hyperlink" Target="../RES%20DG%20CONVOCATORIA%20DE%20LA%20CONSULTA%20PRELIMINAR%20A%20MERCADO_SERGAS_INNOVATRI...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dti.es/" TargetMode="External"/><Relationship Id="rId2" Type="http://schemas.openxmlformats.org/officeDocument/2006/relationships/hyperlink" Target="mailto:cpm@cdti.e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698377"/>
            <a:ext cx="7772400" cy="2954759"/>
          </a:xfrm>
          <a:prstGeom prst="rect">
            <a:avLst/>
          </a:prstGeom>
        </p:spPr>
        <p:txBody>
          <a:bodyPr/>
          <a:lstStyle/>
          <a:p>
            <a:r>
              <a:rPr lang="es-ES_tradnl" b="1" dirty="0" smtClean="0">
                <a:solidFill>
                  <a:schemeClr val="tx2">
                    <a:lumMod val="75000"/>
                  </a:schemeClr>
                </a:solidFill>
              </a:rPr>
              <a:t>Consulta</a:t>
            </a:r>
            <a:r>
              <a:rPr lang="es-ES_tradnl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s-ES_tradnl" b="1" dirty="0" smtClean="0">
                <a:solidFill>
                  <a:schemeClr val="tx2">
                    <a:lumMod val="75000"/>
                  </a:schemeClr>
                </a:solidFill>
              </a:rPr>
              <a:t>Preliminar </a:t>
            </a:r>
            <a:r>
              <a:rPr lang="es-ES_tradnl" b="1" dirty="0">
                <a:solidFill>
                  <a:schemeClr val="tx2">
                    <a:lumMod val="75000"/>
                  </a:schemeClr>
                </a:solidFill>
              </a:rPr>
              <a:t>del </a:t>
            </a:r>
            <a:r>
              <a:rPr lang="es-ES_tradnl" b="1" dirty="0" smtClean="0">
                <a:solidFill>
                  <a:schemeClr val="tx2">
                    <a:lumMod val="75000"/>
                  </a:schemeClr>
                </a:solidFill>
              </a:rPr>
              <a:t>Mercado</a:t>
            </a:r>
            <a:br>
              <a:rPr lang="es-ES_tradnl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s-ES_tradnl" b="1" dirty="0" smtClean="0">
                <a:solidFill>
                  <a:schemeClr val="tx2">
                    <a:lumMod val="75000"/>
                  </a:schemeClr>
                </a:solidFill>
              </a:rPr>
              <a:t>Anexo II</a:t>
            </a:r>
            <a:br>
              <a:rPr lang="es-ES_tradnl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s-ES_tradnl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s-ES_tradnl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s-ES_tradnl" sz="2400" b="1" dirty="0" smtClean="0">
                <a:solidFill>
                  <a:schemeClr val="tx2">
                    <a:lumMod val="75000"/>
                  </a:schemeClr>
                </a:solidFill>
              </a:rPr>
              <a:t>RETO </a:t>
            </a:r>
            <a:r>
              <a:rPr lang="es-ES_tradnl" sz="2400" b="1" dirty="0" smtClean="0">
                <a:solidFill>
                  <a:schemeClr val="tx2">
                    <a:lumMod val="75000"/>
                  </a:schemeClr>
                </a:solidFill>
              </a:rPr>
              <a:t>TECNOLÓGICO INNOVATRIAL </a:t>
            </a:r>
            <a:r>
              <a:rPr lang="es-ES_tradnl" sz="24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s-ES_tradnl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s-ES_tradnl" sz="2400" b="1" dirty="0" smtClean="0">
                <a:solidFill>
                  <a:schemeClr val="tx2">
                    <a:lumMod val="75000"/>
                  </a:schemeClr>
                </a:solidFill>
              </a:rPr>
              <a:t>GESTIÓN DE ENSAYOS / ESTUDIOS </a:t>
            </a:r>
            <a:r>
              <a:rPr lang="es-ES_tradnl" sz="2400" b="1" dirty="0" smtClean="0">
                <a:solidFill>
                  <a:schemeClr val="tx2">
                    <a:lumMod val="75000"/>
                  </a:schemeClr>
                </a:solidFill>
              </a:rPr>
              <a:t>CLÍNICOS </a:t>
            </a:r>
            <a:r>
              <a:rPr lang="es-ES_tradnl" sz="24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s-ES_tradnl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s-ES_tradnl" sz="24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s-ES_tradnl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s-ES_tradnl" sz="2400" b="1" dirty="0" smtClean="0">
                <a:solidFill>
                  <a:schemeClr val="tx2">
                    <a:lumMod val="75000"/>
                  </a:schemeClr>
                </a:solidFill>
              </a:rPr>
              <a:t>30 enero 2020</a:t>
            </a:r>
            <a:endParaRPr lang="es-ES_tradnl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4294967295"/>
          </p:nvPr>
        </p:nvSpPr>
        <p:spPr>
          <a:xfrm>
            <a:off x="2059632" y="4678288"/>
            <a:ext cx="6400800" cy="1198984"/>
          </a:xfrm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0"/>
              </a:spcBef>
              <a:buNone/>
            </a:pPr>
            <a:endParaRPr lang="es-ES_tradnl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r">
              <a:spcBef>
                <a:spcPts val="0"/>
              </a:spcBef>
              <a:buNone/>
            </a:pPr>
            <a:r>
              <a:rPr lang="es-ES_tradnl" sz="2000" b="1" dirty="0" smtClean="0">
                <a:solidFill>
                  <a:schemeClr val="tx2">
                    <a:lumMod val="75000"/>
                  </a:schemeClr>
                </a:solidFill>
              </a:rPr>
              <a:t>Dña. Ana Isabel Rodríguez Belda</a:t>
            </a:r>
            <a:endParaRPr lang="es-ES_tradnl" sz="2000" b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r">
              <a:spcBef>
                <a:spcPts val="0"/>
              </a:spcBef>
              <a:buNone/>
            </a:pPr>
            <a:r>
              <a:rPr lang="es-ES_tradnl" sz="2000" dirty="0" smtClean="0">
                <a:solidFill>
                  <a:schemeClr val="tx2">
                    <a:lumMod val="75000"/>
                  </a:schemeClr>
                </a:solidFill>
              </a:rPr>
              <a:t>Dpto. Compra </a:t>
            </a:r>
            <a:r>
              <a:rPr lang="es-ES_tradnl" sz="2000" dirty="0">
                <a:solidFill>
                  <a:schemeClr val="tx2">
                    <a:lumMod val="75000"/>
                  </a:schemeClr>
                </a:solidFill>
              </a:rPr>
              <a:t>Pública Innovadora</a:t>
            </a:r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07986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 redondeado"/>
          <p:cNvSpPr/>
          <p:nvPr/>
        </p:nvSpPr>
        <p:spPr>
          <a:xfrm>
            <a:off x="1835696" y="302176"/>
            <a:ext cx="5472608" cy="57606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2. Requerimientos funcionales </a:t>
            </a: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64" t="21798" r="28491" b="71145"/>
          <a:stretch/>
        </p:blipFill>
        <p:spPr bwMode="auto">
          <a:xfrm>
            <a:off x="323528" y="1340768"/>
            <a:ext cx="8573060" cy="79208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3 Rectángulo redondeado"/>
          <p:cNvSpPr/>
          <p:nvPr/>
        </p:nvSpPr>
        <p:spPr>
          <a:xfrm>
            <a:off x="2627784" y="2996952"/>
            <a:ext cx="4032448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CONFIDENCIALIDAD RAZONABLE</a:t>
            </a:r>
          </a:p>
        </p:txBody>
      </p:sp>
    </p:spTree>
    <p:extLst>
      <p:ext uri="{BB962C8B-B14F-4D97-AF65-F5344CB8AC3E}">
        <p14:creationId xmlns:p14="http://schemas.microsoft.com/office/powerpoint/2010/main" val="315424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1835696" y="302176"/>
            <a:ext cx="5472608" cy="57606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>
                <a:solidFill>
                  <a:schemeClr val="tx2">
                    <a:lumMod val="75000"/>
                  </a:schemeClr>
                </a:solidFill>
              </a:rPr>
              <a:t>2. Requerimientos </a:t>
            </a:r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funcionales  </a:t>
            </a: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" name="8 Imagen"/>
          <p:cNvPicPr/>
          <p:nvPr/>
        </p:nvPicPr>
        <p:blipFill rotWithShape="1">
          <a:blip r:embed="rId2"/>
          <a:srcRect l="21002" t="29884" r="21002" b="9382"/>
          <a:stretch/>
        </p:blipFill>
        <p:spPr bwMode="auto">
          <a:xfrm>
            <a:off x="971600" y="980728"/>
            <a:ext cx="7272808" cy="51845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5 Rectángulo redondeado"/>
          <p:cNvSpPr/>
          <p:nvPr/>
        </p:nvSpPr>
        <p:spPr>
          <a:xfrm>
            <a:off x="4788024" y="2436324"/>
            <a:ext cx="2808312" cy="108012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DESCRIPCIÓN</a:t>
            </a:r>
          </a:p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NOVEDAD</a:t>
            </a:r>
          </a:p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SALTO 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TECNOLÓGICO, TRL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82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 redondeado"/>
          <p:cNvSpPr/>
          <p:nvPr/>
        </p:nvSpPr>
        <p:spPr>
          <a:xfrm>
            <a:off x="1835696" y="302176"/>
            <a:ext cx="5472608" cy="57606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>
                <a:solidFill>
                  <a:schemeClr val="tx2">
                    <a:lumMod val="75000"/>
                  </a:schemeClr>
                </a:solidFill>
              </a:rPr>
              <a:t>2. Requerimientos </a:t>
            </a:r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funcionales </a:t>
            </a: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97" t="50000" r="31506" b="35739"/>
          <a:stretch/>
        </p:blipFill>
        <p:spPr bwMode="auto">
          <a:xfrm>
            <a:off x="515696" y="1559848"/>
            <a:ext cx="8304776" cy="1725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 redondeado"/>
          <p:cNvSpPr/>
          <p:nvPr/>
        </p:nvSpPr>
        <p:spPr>
          <a:xfrm>
            <a:off x="5076056" y="2420888"/>
            <a:ext cx="2664296" cy="108012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MERCADO POTENCIAL</a:t>
            </a:r>
          </a:p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EXPERIENCIA</a:t>
            </a:r>
          </a:p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SOLVENCIA TÉCNICA</a:t>
            </a:r>
          </a:p>
        </p:txBody>
      </p:sp>
    </p:spTree>
    <p:extLst>
      <p:ext uri="{BB962C8B-B14F-4D97-AF65-F5344CB8AC3E}">
        <p14:creationId xmlns:p14="http://schemas.microsoft.com/office/powerpoint/2010/main" val="60522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>
                <a:solidFill>
                  <a:schemeClr val="tx2">
                    <a:lumMod val="75000"/>
                  </a:schemeClr>
                </a:solidFill>
              </a:rPr>
              <a:t>3. Características de las entidades proponentes</a:t>
            </a:r>
            <a:br>
              <a:rPr lang="es-ES" sz="3200" b="1" dirty="0">
                <a:solidFill>
                  <a:schemeClr val="tx2">
                    <a:lumMod val="75000"/>
                  </a:schemeClr>
                </a:solidFill>
              </a:rPr>
            </a:b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45" t="21418" r="28289" b="28953"/>
          <a:stretch/>
        </p:blipFill>
        <p:spPr bwMode="auto">
          <a:xfrm>
            <a:off x="683568" y="980728"/>
            <a:ext cx="7757720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 redondeado"/>
          <p:cNvSpPr/>
          <p:nvPr/>
        </p:nvSpPr>
        <p:spPr>
          <a:xfrm>
            <a:off x="5220072" y="2996952"/>
            <a:ext cx="2664296" cy="108012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UNA EMPRESA O GRUPO??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64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>
                <a:solidFill>
                  <a:schemeClr val="tx2">
                    <a:lumMod val="75000"/>
                  </a:schemeClr>
                </a:solidFill>
              </a:rPr>
              <a:t>3. Características de las entidades proponentes</a:t>
            </a:r>
            <a:br>
              <a:rPr lang="es-ES" sz="3200" b="1" dirty="0">
                <a:solidFill>
                  <a:schemeClr val="tx2">
                    <a:lumMod val="75000"/>
                  </a:schemeClr>
                </a:solidFill>
              </a:rPr>
            </a:b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49" t="29090" r="28864" b="42631"/>
          <a:stretch/>
        </p:blipFill>
        <p:spPr bwMode="auto">
          <a:xfrm>
            <a:off x="243840" y="1523257"/>
            <a:ext cx="8279598" cy="2985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 redondeado"/>
          <p:cNvSpPr/>
          <p:nvPr/>
        </p:nvSpPr>
        <p:spPr>
          <a:xfrm>
            <a:off x="5189592" y="2509272"/>
            <a:ext cx="2262728" cy="9197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SOLVENCIAS!!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14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>
                <a:solidFill>
                  <a:schemeClr val="tx2">
                    <a:lumMod val="75000"/>
                  </a:schemeClr>
                </a:solidFill>
              </a:rPr>
              <a:t>4. Criterios de Avance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22" t="38937" r="29015" b="27306"/>
          <a:stretch/>
        </p:blipFill>
        <p:spPr bwMode="auto">
          <a:xfrm>
            <a:off x="539552" y="1378966"/>
            <a:ext cx="8194260" cy="3706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 redondeado"/>
          <p:cNvSpPr/>
          <p:nvPr/>
        </p:nvSpPr>
        <p:spPr>
          <a:xfrm>
            <a:off x="4932040" y="2564904"/>
            <a:ext cx="3384376" cy="108012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INDICADORES FUNCIONALES</a:t>
            </a:r>
          </a:p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MONITORIZACIÓN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40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 redondeado"/>
          <p:cNvSpPr/>
          <p:nvPr/>
        </p:nvSpPr>
        <p:spPr>
          <a:xfrm>
            <a:off x="3579128" y="302176"/>
            <a:ext cx="1951620" cy="57606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>
                <a:solidFill>
                  <a:schemeClr val="tx2">
                    <a:lumMod val="75000"/>
                  </a:schemeClr>
                </a:solidFill>
              </a:rPr>
              <a:t>5. </a:t>
            </a:r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Plazos </a:t>
            </a: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95" t="35995" r="29296" b="23343"/>
          <a:stretch/>
        </p:blipFill>
        <p:spPr bwMode="auto">
          <a:xfrm>
            <a:off x="851534" y="1340768"/>
            <a:ext cx="7536890" cy="4160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 redondeado"/>
          <p:cNvSpPr/>
          <p:nvPr/>
        </p:nvSpPr>
        <p:spPr>
          <a:xfrm>
            <a:off x="5299484" y="4824184"/>
            <a:ext cx="2664296" cy="108012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CUIDADO PLAZOS!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6 Rectángulo redondeado"/>
          <p:cNvSpPr/>
          <p:nvPr/>
        </p:nvSpPr>
        <p:spPr>
          <a:xfrm>
            <a:off x="2915816" y="2708920"/>
            <a:ext cx="2232248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CRONOGRAMA </a:t>
            </a:r>
          </a:p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POR FASES!</a:t>
            </a:r>
          </a:p>
        </p:txBody>
      </p:sp>
      <p:sp>
        <p:nvSpPr>
          <p:cNvPr id="8" name="7 Rectángulo redondeado"/>
          <p:cNvSpPr/>
          <p:nvPr/>
        </p:nvSpPr>
        <p:spPr>
          <a:xfrm>
            <a:off x="5515508" y="2554052"/>
            <a:ext cx="2448272" cy="173904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POSIBLES FASES</a:t>
            </a:r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FASE I: DISEÑO</a:t>
            </a:r>
          </a:p>
          <a:p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FASE II: DESARROLLO </a:t>
            </a:r>
          </a:p>
          <a:p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FASE III: 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VERIFICACIÓN PREOPERACIONAL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32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>
                <a:solidFill>
                  <a:schemeClr val="tx2">
                    <a:lumMod val="75000"/>
                  </a:schemeClr>
                </a:solidFill>
              </a:rPr>
              <a:t>6. Valoración económica de la solución propuesta</a:t>
            </a: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39" t="30369" r="28864" b="44313"/>
          <a:stretch/>
        </p:blipFill>
        <p:spPr bwMode="auto">
          <a:xfrm>
            <a:off x="323528" y="1594287"/>
            <a:ext cx="8538404" cy="2914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 redondeado"/>
          <p:cNvSpPr/>
          <p:nvPr/>
        </p:nvSpPr>
        <p:spPr>
          <a:xfrm>
            <a:off x="5220072" y="2852936"/>
            <a:ext cx="2664296" cy="108012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ESTIMACIÓN GLOBAL INCLUYENDO </a:t>
            </a:r>
          </a:p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TODAS LAS FASES!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8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 redondeado"/>
          <p:cNvSpPr/>
          <p:nvPr/>
        </p:nvSpPr>
        <p:spPr>
          <a:xfrm>
            <a:off x="3707904" y="302176"/>
            <a:ext cx="1800200" cy="57606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7. </a:t>
            </a:r>
            <a:r>
              <a:rPr lang="es-ES" sz="3200" b="1" dirty="0" err="1" smtClean="0">
                <a:solidFill>
                  <a:schemeClr val="tx2">
                    <a:lumMod val="75000"/>
                  </a:schemeClr>
                </a:solidFill>
              </a:rPr>
              <a:t>DPIs</a:t>
            </a:r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68" t="24684" r="29722" b="67209"/>
          <a:stretch/>
        </p:blipFill>
        <p:spPr bwMode="auto">
          <a:xfrm>
            <a:off x="539552" y="1412776"/>
            <a:ext cx="8258012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 redondeado"/>
          <p:cNvSpPr/>
          <p:nvPr/>
        </p:nvSpPr>
        <p:spPr>
          <a:xfrm>
            <a:off x="2627784" y="2996952"/>
            <a:ext cx="4032448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CONFIDENCIALIDAD RAZONABLE</a:t>
            </a:r>
          </a:p>
        </p:txBody>
      </p:sp>
    </p:spTree>
    <p:extLst>
      <p:ext uri="{BB962C8B-B14F-4D97-AF65-F5344CB8AC3E}">
        <p14:creationId xmlns:p14="http://schemas.microsoft.com/office/powerpoint/2010/main" val="22047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8 Imagen"/>
          <p:cNvPicPr/>
          <p:nvPr/>
        </p:nvPicPr>
        <p:blipFill rotWithShape="1">
          <a:blip r:embed="rId2"/>
          <a:srcRect l="21274" t="36152" r="20868" b="17816"/>
          <a:stretch/>
        </p:blipFill>
        <p:spPr bwMode="auto">
          <a:xfrm>
            <a:off x="611560" y="1340768"/>
            <a:ext cx="7704855" cy="422598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4 Rectángulo redondeado"/>
          <p:cNvSpPr/>
          <p:nvPr/>
        </p:nvSpPr>
        <p:spPr>
          <a:xfrm>
            <a:off x="3707904" y="302176"/>
            <a:ext cx="1800200" cy="57606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>
                <a:solidFill>
                  <a:schemeClr val="tx2">
                    <a:lumMod val="75000"/>
                  </a:schemeClr>
                </a:solidFill>
              </a:rPr>
              <a:t>7. </a:t>
            </a:r>
            <a:r>
              <a:rPr lang="es-ES" sz="3200" b="1" dirty="0" err="1" smtClean="0">
                <a:solidFill>
                  <a:schemeClr val="tx2">
                    <a:lumMod val="75000"/>
                  </a:schemeClr>
                </a:solidFill>
              </a:rPr>
              <a:t>DPIs</a:t>
            </a:r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4139952" y="1465352"/>
            <a:ext cx="3312368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ANTECEDENTES</a:t>
            </a:r>
          </a:p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INFORMACIÓN Y DERECHOS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6 Rectángulo redondeado"/>
          <p:cNvSpPr/>
          <p:nvPr/>
        </p:nvSpPr>
        <p:spPr>
          <a:xfrm>
            <a:off x="4778504" y="2734072"/>
            <a:ext cx="2232248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RIESGOS POTENCIALES </a:t>
            </a:r>
            <a:endParaRPr lang="es-ES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7 Rectángulo redondeado"/>
          <p:cNvSpPr/>
          <p:nvPr/>
        </p:nvSpPr>
        <p:spPr>
          <a:xfrm>
            <a:off x="4778504" y="4005064"/>
            <a:ext cx="2232248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POLÍTICA DE GESTIÓN DE NUEVOS DPIS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63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Índice</a:t>
            </a:r>
            <a:r>
              <a:rPr lang="es-ES_tradnl" sz="3200" b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s-ES_tradnl" sz="3200" b="1" dirty="0">
                <a:solidFill>
                  <a:schemeClr val="tx2">
                    <a:lumMod val="75000"/>
                  </a:schemeClr>
                </a:solidFill>
              </a:rPr>
            </a:b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Qué y para qué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sirve la Consulta Preliminar del Mercado</a:t>
            </a:r>
            <a:endParaRPr lang="es-ES" sz="24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Procesos y fechas principales</a:t>
            </a:r>
          </a:p>
          <a:p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Cómo participar</a:t>
            </a:r>
          </a:p>
          <a:p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Formulario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- ANEXO 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II</a:t>
            </a:r>
          </a:p>
          <a:p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Pasos siguientes</a:t>
            </a:r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7671"/>
            <a:ext cx="1738536" cy="36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81350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>
                <a:solidFill>
                  <a:schemeClr val="tx2">
                    <a:lumMod val="75000"/>
                  </a:schemeClr>
                </a:solidFill>
              </a:rPr>
              <a:t>8. Marco Regulatorio</a:t>
            </a: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86" t="41181" r="28607" b="25920"/>
          <a:stretch/>
        </p:blipFill>
        <p:spPr bwMode="auto">
          <a:xfrm>
            <a:off x="395536" y="1412776"/>
            <a:ext cx="8501002" cy="370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 redondeado"/>
          <p:cNvSpPr/>
          <p:nvPr/>
        </p:nvSpPr>
        <p:spPr>
          <a:xfrm>
            <a:off x="4932040" y="2636912"/>
            <a:ext cx="2232248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VINCULADO A LA SOLUCIÓN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67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>
                <a:solidFill>
                  <a:schemeClr val="tx2">
                    <a:lumMod val="75000"/>
                  </a:schemeClr>
                </a:solidFill>
              </a:rPr>
              <a:t>9. Declaraciones obligatorias</a:t>
            </a: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65" t="31315" r="26904" b="21662"/>
          <a:stretch/>
        </p:blipFill>
        <p:spPr bwMode="auto">
          <a:xfrm>
            <a:off x="467544" y="836712"/>
            <a:ext cx="8575887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757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>
                <a:solidFill>
                  <a:schemeClr val="tx2">
                    <a:lumMod val="75000"/>
                  </a:schemeClr>
                </a:solidFill>
              </a:rPr>
              <a:t>9. Declaraciones obligatorias</a:t>
            </a:r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96" t="28241" r="28469" b="20870"/>
          <a:stretch/>
        </p:blipFill>
        <p:spPr bwMode="auto">
          <a:xfrm>
            <a:off x="498413" y="906330"/>
            <a:ext cx="8178043" cy="5474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765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Flecha derecha"/>
          <p:cNvSpPr/>
          <p:nvPr/>
        </p:nvSpPr>
        <p:spPr>
          <a:xfrm>
            <a:off x="179388" y="1052513"/>
            <a:ext cx="8785225" cy="4248150"/>
          </a:xfrm>
          <a:prstGeom prst="rightArrow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56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grpSp>
        <p:nvGrpSpPr>
          <p:cNvPr id="5" name="4 Grupo"/>
          <p:cNvGrpSpPr>
            <a:grpSpLocks/>
          </p:cNvGrpSpPr>
          <p:nvPr/>
        </p:nvGrpSpPr>
        <p:grpSpPr bwMode="auto">
          <a:xfrm>
            <a:off x="250825" y="2565400"/>
            <a:ext cx="1439863" cy="1628775"/>
            <a:chOff x="738324" y="2384795"/>
            <a:chExt cx="1961468" cy="1277652"/>
          </a:xfrm>
        </p:grpSpPr>
        <p:sp>
          <p:nvSpPr>
            <p:cNvPr id="6" name="5 Rectángulo redondeado"/>
            <p:cNvSpPr/>
            <p:nvPr/>
          </p:nvSpPr>
          <p:spPr>
            <a:xfrm>
              <a:off x="738324" y="2446766"/>
              <a:ext cx="1961468" cy="1215681"/>
            </a:xfrm>
            <a:prstGeom prst="roundRect">
              <a:avLst/>
            </a:prstGeom>
            <a:solidFill>
              <a:schemeClr val="accent1">
                <a:alpha val="98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7" name="1 CuadroTexto"/>
            <p:cNvSpPr txBox="1">
              <a:spLocks noChangeArrowheads="1"/>
            </p:cNvSpPr>
            <p:nvPr/>
          </p:nvSpPr>
          <p:spPr bwMode="auto">
            <a:xfrm>
              <a:off x="755576" y="2384795"/>
              <a:ext cx="1944216" cy="977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s-ES" altLang="es-ES" sz="1400" b="1" dirty="0">
                  <a:solidFill>
                    <a:schemeClr val="bg1"/>
                  </a:solidFill>
                </a:rPr>
                <a:t>Llamada de expresiones de interés </a:t>
              </a:r>
            </a:p>
            <a:p>
              <a:pPr algn="ctr" eaLnBrk="1" hangingPunct="1"/>
              <a:r>
                <a:rPr lang="es-ES" altLang="es-ES" sz="1200" dirty="0"/>
                <a:t>Soluciones innovadores orientadas a demanda pública (SIOD)</a:t>
              </a:r>
            </a:p>
          </p:txBody>
        </p:sp>
      </p:grpSp>
      <p:grpSp>
        <p:nvGrpSpPr>
          <p:cNvPr id="8" name="14 Grupo"/>
          <p:cNvGrpSpPr>
            <a:grpSpLocks/>
          </p:cNvGrpSpPr>
          <p:nvPr/>
        </p:nvGrpSpPr>
        <p:grpSpPr bwMode="auto">
          <a:xfrm>
            <a:off x="1646238" y="2687638"/>
            <a:ext cx="1265237" cy="1173162"/>
            <a:chOff x="2657036" y="2432343"/>
            <a:chExt cx="1224136" cy="1215681"/>
          </a:xfrm>
        </p:grpSpPr>
        <p:sp>
          <p:nvSpPr>
            <p:cNvPr id="9" name="8 Rectángulo redondeado"/>
            <p:cNvSpPr/>
            <p:nvPr/>
          </p:nvSpPr>
          <p:spPr>
            <a:xfrm>
              <a:off x="2789426" y="2432343"/>
              <a:ext cx="980734" cy="1215681"/>
            </a:xfrm>
            <a:prstGeom prst="roundRect">
              <a:avLst/>
            </a:prstGeom>
            <a:solidFill>
              <a:schemeClr val="accent1">
                <a:alpha val="98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10" name="6 CuadroTexto"/>
            <p:cNvSpPr txBox="1">
              <a:spLocks noChangeArrowheads="1"/>
            </p:cNvSpPr>
            <p:nvPr/>
          </p:nvSpPr>
          <p:spPr bwMode="auto">
            <a:xfrm>
              <a:off x="2657036" y="2693682"/>
              <a:ext cx="1224136" cy="642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s-ES" altLang="es-ES" sz="1400" b="1">
                  <a:solidFill>
                    <a:schemeClr val="bg1"/>
                  </a:solidFill>
                </a:rPr>
                <a:t>Repositorio priorizado</a:t>
              </a:r>
            </a:p>
            <a:p>
              <a:pPr algn="ctr" eaLnBrk="1" hangingPunct="1"/>
              <a:r>
                <a:rPr lang="es-ES" altLang="es-ES" sz="1200"/>
                <a:t>Listado SIOD</a:t>
              </a:r>
            </a:p>
          </p:txBody>
        </p:sp>
      </p:grpSp>
      <p:grpSp>
        <p:nvGrpSpPr>
          <p:cNvPr id="11" name="15 Grupo"/>
          <p:cNvGrpSpPr>
            <a:grpSpLocks/>
          </p:cNvGrpSpPr>
          <p:nvPr/>
        </p:nvGrpSpPr>
        <p:grpSpPr bwMode="auto">
          <a:xfrm>
            <a:off x="2876550" y="2665413"/>
            <a:ext cx="1044575" cy="1339850"/>
            <a:chOff x="3840009" y="2429343"/>
            <a:chExt cx="1011683" cy="1215681"/>
          </a:xfrm>
        </p:grpSpPr>
        <p:sp>
          <p:nvSpPr>
            <p:cNvPr id="12" name="11 Rectángulo redondeado"/>
            <p:cNvSpPr/>
            <p:nvPr/>
          </p:nvSpPr>
          <p:spPr>
            <a:xfrm>
              <a:off x="3866172" y="2429343"/>
              <a:ext cx="980734" cy="1215681"/>
            </a:xfrm>
            <a:prstGeom prst="roundRect">
              <a:avLst/>
            </a:prstGeom>
            <a:solidFill>
              <a:schemeClr val="accent1">
                <a:alpha val="98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13" name="8 CuadroTexto"/>
            <p:cNvSpPr txBox="1">
              <a:spLocks noChangeArrowheads="1"/>
            </p:cNvSpPr>
            <p:nvPr/>
          </p:nvSpPr>
          <p:spPr bwMode="auto">
            <a:xfrm>
              <a:off x="3840009" y="2601248"/>
              <a:ext cx="1011683" cy="8377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s-ES" altLang="es-ES" sz="1400" b="1">
                  <a:solidFill>
                    <a:schemeClr val="bg1"/>
                  </a:solidFill>
                </a:rPr>
                <a:t>Consulta preliminar a mercado</a:t>
              </a:r>
            </a:p>
            <a:p>
              <a:pPr algn="ctr" eaLnBrk="1" hangingPunct="1"/>
              <a:r>
                <a:rPr lang="es-ES" altLang="es-ES" sz="1200"/>
                <a:t>Anuncio CPM </a:t>
              </a:r>
            </a:p>
          </p:txBody>
        </p:sp>
      </p:grpSp>
      <p:grpSp>
        <p:nvGrpSpPr>
          <p:cNvPr id="14" name="17 Grupo"/>
          <p:cNvGrpSpPr>
            <a:grpSpLocks/>
          </p:cNvGrpSpPr>
          <p:nvPr/>
        </p:nvGrpSpPr>
        <p:grpSpPr bwMode="auto">
          <a:xfrm>
            <a:off x="5564823" y="2671763"/>
            <a:ext cx="1192212" cy="1477962"/>
            <a:chOff x="5969030" y="2421157"/>
            <a:chExt cx="1224136" cy="1215681"/>
          </a:xfrm>
        </p:grpSpPr>
        <p:sp>
          <p:nvSpPr>
            <p:cNvPr id="15" name="14 Rectángulo redondeado"/>
            <p:cNvSpPr/>
            <p:nvPr/>
          </p:nvSpPr>
          <p:spPr>
            <a:xfrm>
              <a:off x="6037716" y="2421157"/>
              <a:ext cx="1091746" cy="1215681"/>
            </a:xfrm>
            <a:prstGeom prst="roundRect">
              <a:avLst/>
            </a:prstGeom>
            <a:solidFill>
              <a:schemeClr val="accent1">
                <a:alpha val="98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16" name="13 CuadroTexto"/>
            <p:cNvSpPr txBox="1">
              <a:spLocks noChangeArrowheads="1"/>
            </p:cNvSpPr>
            <p:nvPr/>
          </p:nvSpPr>
          <p:spPr bwMode="auto">
            <a:xfrm>
              <a:off x="5969030" y="2688920"/>
              <a:ext cx="1224136" cy="6273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s-ES" altLang="es-ES" sz="1400" b="1" dirty="0">
                  <a:solidFill>
                    <a:schemeClr val="bg1"/>
                  </a:solidFill>
                </a:rPr>
                <a:t>Seguimiento </a:t>
              </a:r>
              <a:r>
                <a:rPr lang="es-ES" altLang="es-ES" sz="1200" dirty="0"/>
                <a:t>Certificación por fases</a:t>
              </a:r>
            </a:p>
          </p:txBody>
        </p:sp>
      </p:grpSp>
      <p:cxnSp>
        <p:nvCxnSpPr>
          <p:cNvPr id="17" name="16 Conector recto"/>
          <p:cNvCxnSpPr/>
          <p:nvPr/>
        </p:nvCxnSpPr>
        <p:spPr>
          <a:xfrm>
            <a:off x="2906713" y="1987550"/>
            <a:ext cx="0" cy="316865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17 Rectángulo redondeado"/>
          <p:cNvSpPr/>
          <p:nvPr/>
        </p:nvSpPr>
        <p:spPr>
          <a:xfrm>
            <a:off x="2942941" y="4323171"/>
            <a:ext cx="980542" cy="1338077"/>
          </a:xfrm>
          <a:prstGeom prst="roundRect">
            <a:avLst/>
          </a:prstGeom>
          <a:solidFill>
            <a:schemeClr val="accent6">
              <a:lumMod val="75000"/>
              <a:alpha val="79000"/>
            </a:schemeClr>
          </a:solidFill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9" name="25 CuadroTexto"/>
          <p:cNvSpPr txBox="1">
            <a:spLocks noChangeArrowheads="1"/>
          </p:cNvSpPr>
          <p:nvPr/>
        </p:nvSpPr>
        <p:spPr bwMode="auto">
          <a:xfrm>
            <a:off x="2916238" y="4437063"/>
            <a:ext cx="1027112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ES" sz="1400" b="1">
                <a:solidFill>
                  <a:schemeClr val="bg1"/>
                </a:solidFill>
              </a:rPr>
              <a:t>CDTI –Admón. Pública Interesada</a:t>
            </a:r>
          </a:p>
          <a:p>
            <a:pPr algn="ctr" eaLnBrk="1" hangingPunct="1"/>
            <a:r>
              <a:rPr lang="es-ES" altLang="es-ES" sz="1200"/>
              <a:t>Convenio</a:t>
            </a:r>
          </a:p>
        </p:txBody>
      </p:sp>
      <p:cxnSp>
        <p:nvCxnSpPr>
          <p:cNvPr id="20" name="19 Conector recto"/>
          <p:cNvCxnSpPr/>
          <p:nvPr/>
        </p:nvCxnSpPr>
        <p:spPr>
          <a:xfrm>
            <a:off x="3924300" y="1987550"/>
            <a:ext cx="0" cy="3167063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16 Grupo"/>
          <p:cNvGrpSpPr>
            <a:grpSpLocks/>
          </p:cNvGrpSpPr>
          <p:nvPr/>
        </p:nvGrpSpPr>
        <p:grpSpPr bwMode="auto">
          <a:xfrm>
            <a:off x="4772660" y="2671763"/>
            <a:ext cx="854075" cy="1304925"/>
            <a:chOff x="4813580" y="2423717"/>
            <a:chExt cx="1224136" cy="1215681"/>
          </a:xfrm>
        </p:grpSpPr>
        <p:sp>
          <p:nvSpPr>
            <p:cNvPr id="22" name="21 Rectángulo redondeado"/>
            <p:cNvSpPr/>
            <p:nvPr/>
          </p:nvSpPr>
          <p:spPr>
            <a:xfrm>
              <a:off x="4945970" y="2423717"/>
              <a:ext cx="980734" cy="1215681"/>
            </a:xfrm>
            <a:prstGeom prst="roundRect">
              <a:avLst/>
            </a:prstGeom>
            <a:solidFill>
              <a:schemeClr val="accent1">
                <a:alpha val="98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23" name="10 CuadroTexto"/>
            <p:cNvSpPr txBox="1">
              <a:spLocks noChangeArrowheads="1"/>
            </p:cNvSpPr>
            <p:nvPr/>
          </p:nvSpPr>
          <p:spPr bwMode="auto">
            <a:xfrm>
              <a:off x="4813580" y="2726797"/>
              <a:ext cx="1224136" cy="4468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s-ES" altLang="es-ES" sz="1400" b="1">
                  <a:solidFill>
                    <a:schemeClr val="bg1"/>
                  </a:solidFill>
                </a:rPr>
                <a:t>Adjudicación</a:t>
              </a:r>
            </a:p>
            <a:p>
              <a:pPr algn="ctr" eaLnBrk="1" hangingPunct="1"/>
              <a:r>
                <a:rPr lang="es-ES" altLang="es-ES" sz="1200"/>
                <a:t>Contratos</a:t>
              </a:r>
            </a:p>
          </p:txBody>
        </p:sp>
      </p:grpSp>
      <p:grpSp>
        <p:nvGrpSpPr>
          <p:cNvPr id="24" name="16 Grupo"/>
          <p:cNvGrpSpPr>
            <a:grpSpLocks/>
          </p:cNvGrpSpPr>
          <p:nvPr/>
        </p:nvGrpSpPr>
        <p:grpSpPr bwMode="auto">
          <a:xfrm>
            <a:off x="3922713" y="2665413"/>
            <a:ext cx="950912" cy="1319212"/>
            <a:chOff x="4813580" y="2423717"/>
            <a:chExt cx="1224136" cy="1215681"/>
          </a:xfrm>
        </p:grpSpPr>
        <p:sp>
          <p:nvSpPr>
            <p:cNvPr id="25" name="24 Rectángulo redondeado"/>
            <p:cNvSpPr/>
            <p:nvPr/>
          </p:nvSpPr>
          <p:spPr>
            <a:xfrm>
              <a:off x="4945970" y="2423717"/>
              <a:ext cx="980734" cy="1215681"/>
            </a:xfrm>
            <a:prstGeom prst="roundRect">
              <a:avLst/>
            </a:prstGeom>
            <a:solidFill>
              <a:schemeClr val="accent1">
                <a:alpha val="98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26" name="10 CuadroTexto"/>
            <p:cNvSpPr txBox="1">
              <a:spLocks noChangeArrowheads="1"/>
            </p:cNvSpPr>
            <p:nvPr/>
          </p:nvSpPr>
          <p:spPr bwMode="auto">
            <a:xfrm>
              <a:off x="4813580" y="2833191"/>
              <a:ext cx="1224136" cy="4468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s-ES" altLang="es-ES" sz="1400" b="1">
                  <a:solidFill>
                    <a:schemeClr val="bg1"/>
                  </a:solidFill>
                </a:rPr>
                <a:t>Licitación</a:t>
              </a:r>
            </a:p>
            <a:p>
              <a:pPr algn="ctr" eaLnBrk="1" hangingPunct="1"/>
              <a:r>
                <a:rPr lang="es-ES" altLang="es-ES" sz="1200"/>
                <a:t>Pliegos </a:t>
              </a:r>
            </a:p>
          </p:txBody>
        </p:sp>
      </p:grpSp>
      <p:grpSp>
        <p:nvGrpSpPr>
          <p:cNvPr id="27" name="16 Grupo"/>
          <p:cNvGrpSpPr>
            <a:grpSpLocks/>
          </p:cNvGrpSpPr>
          <p:nvPr/>
        </p:nvGrpSpPr>
        <p:grpSpPr bwMode="auto">
          <a:xfrm>
            <a:off x="6693535" y="2689225"/>
            <a:ext cx="854075" cy="1306513"/>
            <a:chOff x="4813580" y="2423717"/>
            <a:chExt cx="1224136" cy="1215681"/>
          </a:xfrm>
        </p:grpSpPr>
        <p:sp>
          <p:nvSpPr>
            <p:cNvPr id="28" name="27 Rectángulo redondeado"/>
            <p:cNvSpPr/>
            <p:nvPr/>
          </p:nvSpPr>
          <p:spPr>
            <a:xfrm>
              <a:off x="4945970" y="2423717"/>
              <a:ext cx="980734" cy="1215681"/>
            </a:xfrm>
            <a:prstGeom prst="roundRect">
              <a:avLst/>
            </a:prstGeom>
            <a:solidFill>
              <a:schemeClr val="accent1">
                <a:alpha val="98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29" name="10 CuadroTexto"/>
            <p:cNvSpPr txBox="1">
              <a:spLocks noChangeArrowheads="1"/>
            </p:cNvSpPr>
            <p:nvPr/>
          </p:nvSpPr>
          <p:spPr bwMode="auto">
            <a:xfrm>
              <a:off x="4813580" y="2721396"/>
              <a:ext cx="1224136" cy="658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s-ES" altLang="es-ES" sz="1400" b="1" dirty="0">
                  <a:solidFill>
                    <a:schemeClr val="bg1"/>
                  </a:solidFill>
                </a:rPr>
                <a:t>Compra / Cesión</a:t>
              </a:r>
            </a:p>
            <a:p>
              <a:pPr algn="ctr" eaLnBrk="1" hangingPunct="1"/>
              <a:r>
                <a:rPr lang="es-ES" altLang="es-ES" sz="1200" dirty="0"/>
                <a:t>Acta final</a:t>
              </a:r>
            </a:p>
          </p:txBody>
        </p:sp>
      </p:grpSp>
      <p:grpSp>
        <p:nvGrpSpPr>
          <p:cNvPr id="30" name="16 Grupo"/>
          <p:cNvGrpSpPr>
            <a:grpSpLocks/>
          </p:cNvGrpSpPr>
          <p:nvPr/>
        </p:nvGrpSpPr>
        <p:grpSpPr bwMode="auto">
          <a:xfrm>
            <a:off x="7482800" y="2689225"/>
            <a:ext cx="958850" cy="1171575"/>
            <a:chOff x="4852492" y="2423717"/>
            <a:chExt cx="1224136" cy="1271212"/>
          </a:xfrm>
        </p:grpSpPr>
        <p:sp>
          <p:nvSpPr>
            <p:cNvPr id="31" name="30 Rectángulo redondeado"/>
            <p:cNvSpPr/>
            <p:nvPr/>
          </p:nvSpPr>
          <p:spPr>
            <a:xfrm>
              <a:off x="4945970" y="2423717"/>
              <a:ext cx="980734" cy="1215681"/>
            </a:xfrm>
            <a:prstGeom prst="roundRect">
              <a:avLst/>
            </a:prstGeom>
            <a:solidFill>
              <a:schemeClr val="accent1">
                <a:alpha val="98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32" name="10 CuadroTexto"/>
            <p:cNvSpPr txBox="1">
              <a:spLocks noChangeArrowheads="1"/>
            </p:cNvSpPr>
            <p:nvPr/>
          </p:nvSpPr>
          <p:spPr bwMode="auto">
            <a:xfrm>
              <a:off x="4852492" y="2726797"/>
              <a:ext cx="1224136" cy="968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s-ES" altLang="es-ES" sz="1400" b="1" dirty="0">
                  <a:solidFill>
                    <a:schemeClr val="bg1"/>
                  </a:solidFill>
                </a:rPr>
                <a:t>Validación FEDER</a:t>
              </a:r>
            </a:p>
            <a:p>
              <a:pPr algn="ctr" eaLnBrk="1" hangingPunct="1"/>
              <a:r>
                <a:rPr lang="es-ES" altLang="es-ES" sz="1200" dirty="0"/>
                <a:t>Informe Impacto</a:t>
              </a:r>
            </a:p>
          </p:txBody>
        </p:sp>
      </p:grpSp>
      <p:sp>
        <p:nvSpPr>
          <p:cNvPr id="33" name="1 CuadroTexto"/>
          <p:cNvSpPr txBox="1">
            <a:spLocks noChangeArrowheads="1"/>
          </p:cNvSpPr>
          <p:nvPr/>
        </p:nvSpPr>
        <p:spPr bwMode="auto">
          <a:xfrm>
            <a:off x="5867400" y="5445125"/>
            <a:ext cx="27717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altLang="es-ES" sz="1100"/>
              <a:t>Publicaciones de cada etapa en </a:t>
            </a:r>
            <a:r>
              <a:rPr lang="es-ES" altLang="es-ES" sz="1100">
                <a:hlinkClick r:id="rId2"/>
              </a:rPr>
              <a:t>www.cdti.es</a:t>
            </a:r>
            <a:r>
              <a:rPr lang="es-ES" altLang="es-ES" sz="1100"/>
              <a:t>:</a:t>
            </a:r>
          </a:p>
          <a:p>
            <a:pPr eaLnBrk="1" hangingPunct="1"/>
            <a:endParaRPr lang="es-ES" altLang="es-ES" sz="1100">
              <a:hlinkClick r:id="rId3"/>
            </a:endParaRPr>
          </a:p>
          <a:p>
            <a:pPr algn="ctr" eaLnBrk="1" hangingPunct="1"/>
            <a:endParaRPr lang="es-ES" altLang="es-ES" sz="1100"/>
          </a:p>
        </p:txBody>
      </p:sp>
      <p:sp>
        <p:nvSpPr>
          <p:cNvPr id="34" name="1 CuadroTexto"/>
          <p:cNvSpPr txBox="1">
            <a:spLocks noChangeArrowheads="1"/>
          </p:cNvSpPr>
          <p:nvPr/>
        </p:nvSpPr>
        <p:spPr bwMode="auto">
          <a:xfrm>
            <a:off x="468313" y="2360613"/>
            <a:ext cx="75088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ES" sz="1100"/>
              <a:t>Fin 05/19</a:t>
            </a:r>
          </a:p>
        </p:txBody>
      </p:sp>
      <p:sp>
        <p:nvSpPr>
          <p:cNvPr id="35" name="1 CuadroTexto"/>
          <p:cNvSpPr txBox="1">
            <a:spLocks noChangeArrowheads="1"/>
          </p:cNvSpPr>
          <p:nvPr/>
        </p:nvSpPr>
        <p:spPr bwMode="auto">
          <a:xfrm>
            <a:off x="1903413" y="2355850"/>
            <a:ext cx="75247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ES" sz="1100"/>
              <a:t>Fin 09/19</a:t>
            </a:r>
          </a:p>
        </p:txBody>
      </p:sp>
      <p:sp>
        <p:nvSpPr>
          <p:cNvPr id="36" name="1 CuadroTexto"/>
          <p:cNvSpPr txBox="1">
            <a:spLocks noChangeArrowheads="1"/>
          </p:cNvSpPr>
          <p:nvPr/>
        </p:nvSpPr>
        <p:spPr bwMode="auto">
          <a:xfrm>
            <a:off x="3022600" y="2357438"/>
            <a:ext cx="86518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ES" sz="1100"/>
              <a:t>Fin 03/20 *</a:t>
            </a:r>
          </a:p>
        </p:txBody>
      </p:sp>
      <p:sp>
        <p:nvSpPr>
          <p:cNvPr id="37" name="1 CuadroTexto"/>
          <p:cNvSpPr txBox="1">
            <a:spLocks noChangeArrowheads="1"/>
          </p:cNvSpPr>
          <p:nvPr/>
        </p:nvSpPr>
        <p:spPr bwMode="auto">
          <a:xfrm>
            <a:off x="4025900" y="2366963"/>
            <a:ext cx="854075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ES" sz="1100"/>
              <a:t>Fin 06/20*</a:t>
            </a:r>
          </a:p>
        </p:txBody>
      </p:sp>
      <p:sp>
        <p:nvSpPr>
          <p:cNvPr id="38" name="1 CuadroTexto"/>
          <p:cNvSpPr txBox="1">
            <a:spLocks noChangeArrowheads="1"/>
          </p:cNvSpPr>
          <p:nvPr/>
        </p:nvSpPr>
        <p:spPr bwMode="auto">
          <a:xfrm>
            <a:off x="4827588" y="2349500"/>
            <a:ext cx="81937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ES" sz="1100" dirty="0"/>
              <a:t>Fin </a:t>
            </a:r>
            <a:r>
              <a:rPr lang="es-ES" altLang="es-ES" sz="1100" dirty="0" smtClean="0"/>
              <a:t>12/20*</a:t>
            </a:r>
            <a:endParaRPr lang="es-ES" altLang="es-ES" sz="1100" dirty="0"/>
          </a:p>
        </p:txBody>
      </p:sp>
      <p:sp>
        <p:nvSpPr>
          <p:cNvPr id="39" name="1 CuadroTexto"/>
          <p:cNvSpPr txBox="1">
            <a:spLocks noChangeArrowheads="1"/>
          </p:cNvSpPr>
          <p:nvPr/>
        </p:nvSpPr>
        <p:spPr bwMode="auto">
          <a:xfrm>
            <a:off x="5764213" y="2357438"/>
            <a:ext cx="82232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ES" sz="1100" dirty="0"/>
              <a:t>Fin </a:t>
            </a:r>
            <a:r>
              <a:rPr lang="es-ES" altLang="es-ES" sz="1100" dirty="0" smtClean="0"/>
              <a:t>12/22*</a:t>
            </a:r>
            <a:endParaRPr lang="es-ES" altLang="es-ES" sz="1100" dirty="0"/>
          </a:p>
        </p:txBody>
      </p:sp>
      <p:sp>
        <p:nvSpPr>
          <p:cNvPr id="40" name="1 CuadroTexto"/>
          <p:cNvSpPr txBox="1">
            <a:spLocks noChangeArrowheads="1"/>
          </p:cNvSpPr>
          <p:nvPr/>
        </p:nvSpPr>
        <p:spPr bwMode="auto">
          <a:xfrm>
            <a:off x="6717348" y="2360613"/>
            <a:ext cx="83185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ES" sz="1100" dirty="0"/>
              <a:t>Fin </a:t>
            </a:r>
            <a:r>
              <a:rPr lang="es-ES" altLang="es-ES" sz="1100" dirty="0" smtClean="0"/>
              <a:t>12/22</a:t>
            </a:r>
            <a:endParaRPr lang="es-ES" altLang="es-ES" sz="1100" dirty="0"/>
          </a:p>
        </p:txBody>
      </p:sp>
      <p:pic>
        <p:nvPicPr>
          <p:cNvPr id="4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6538" y="5745163"/>
            <a:ext cx="139541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1 CuadroTexto"/>
          <p:cNvSpPr txBox="1">
            <a:spLocks noChangeArrowheads="1"/>
          </p:cNvSpPr>
          <p:nvPr/>
        </p:nvSpPr>
        <p:spPr bwMode="auto">
          <a:xfrm>
            <a:off x="7472998" y="2360613"/>
            <a:ext cx="89535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ES" sz="1100" dirty="0"/>
              <a:t>Fin </a:t>
            </a:r>
            <a:r>
              <a:rPr lang="es-ES" altLang="es-ES" sz="1100" dirty="0" smtClean="0"/>
              <a:t>12/27*</a:t>
            </a:r>
            <a:endParaRPr lang="es-ES" altLang="es-ES" sz="1100" dirty="0"/>
          </a:p>
        </p:txBody>
      </p:sp>
      <p:sp>
        <p:nvSpPr>
          <p:cNvPr id="44" name="1 CuadroTexto"/>
          <p:cNvSpPr txBox="1">
            <a:spLocks noChangeArrowheads="1"/>
          </p:cNvSpPr>
          <p:nvPr/>
        </p:nvSpPr>
        <p:spPr bwMode="auto">
          <a:xfrm>
            <a:off x="3017838" y="5745163"/>
            <a:ext cx="25130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altLang="es-ES" sz="1400" dirty="0"/>
              <a:t>* Fechas aproximadas</a:t>
            </a:r>
          </a:p>
        </p:txBody>
      </p:sp>
      <p:sp>
        <p:nvSpPr>
          <p:cNvPr id="46" name="1 Título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_tradnl" sz="3200" b="1" dirty="0" smtClean="0">
                <a:solidFill>
                  <a:schemeClr val="tx2">
                    <a:lumMod val="75000"/>
                  </a:schemeClr>
                </a:solidFill>
              </a:rPr>
              <a:t>Pasos siguientes</a:t>
            </a: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3486031" y="1484784"/>
            <a:ext cx="33902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Fondos FEDER del Programa Operativo Plurirregional de España (POPE) 2014-2020</a:t>
            </a:r>
            <a:endParaRPr lang="es-ES" sz="1400" dirty="0"/>
          </a:p>
        </p:txBody>
      </p:sp>
      <p:sp>
        <p:nvSpPr>
          <p:cNvPr id="3" name="2 Rectángulo"/>
          <p:cNvSpPr/>
          <p:nvPr/>
        </p:nvSpPr>
        <p:spPr>
          <a:xfrm>
            <a:off x="611560" y="1052736"/>
            <a:ext cx="58223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b="1" u="sng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es-ES_tradnl" b="1" u="sng" baseline="30000" dirty="0" smtClean="0">
                <a:solidFill>
                  <a:schemeClr val="tx2">
                    <a:lumMod val="75000"/>
                  </a:schemeClr>
                </a:solidFill>
              </a:rPr>
              <a:t>ER</a:t>
            </a:r>
            <a:r>
              <a:rPr lang="es-ES_tradnl" b="1" u="sng" dirty="0" smtClean="0">
                <a:solidFill>
                  <a:schemeClr val="tx2">
                    <a:lumMod val="75000"/>
                  </a:schemeClr>
                </a:solidFill>
              </a:rPr>
              <a:t> PROCESO DE COMPRA PÚBLICA PPRECOMERCIAL CDTI *</a:t>
            </a:r>
            <a:endParaRPr lang="es-ES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88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700808"/>
            <a:ext cx="8335962" cy="352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616414" y="404664"/>
            <a:ext cx="29474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3200" b="1" dirty="0">
                <a:solidFill>
                  <a:schemeClr val="tx2">
                    <a:lumMod val="75000"/>
                  </a:schemeClr>
                </a:solidFill>
              </a:rPr>
              <a:t>Pasos siguientes</a:t>
            </a: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601324" y="980728"/>
            <a:ext cx="77080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b="1" u="sng" dirty="0" smtClean="0">
                <a:solidFill>
                  <a:schemeClr val="tx2">
                    <a:lumMod val="75000"/>
                  </a:schemeClr>
                </a:solidFill>
              </a:rPr>
              <a:t>POSIBLE PROCESO DE LICITACIÓN:</a:t>
            </a:r>
            <a:r>
              <a:rPr lang="es-ES_tradnl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s-ES_tradnl" sz="1400" dirty="0" smtClean="0">
                <a:solidFill>
                  <a:schemeClr val="tx2">
                    <a:lumMod val="75000"/>
                  </a:schemeClr>
                </a:solidFill>
              </a:rPr>
              <a:t>Se opta a todas las fases y se pasa de fase según requisitos.</a:t>
            </a:r>
            <a:endParaRPr lang="es-ES" sz="14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1763688" y="5228233"/>
            <a:ext cx="432048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COMPRA PÚBLICA PRECOMERCIAL CDTI</a:t>
            </a:r>
            <a:endParaRPr lang="es-ES" dirty="0"/>
          </a:p>
        </p:txBody>
      </p:sp>
      <p:sp>
        <p:nvSpPr>
          <p:cNvPr id="10" name="9 Elipse"/>
          <p:cNvSpPr/>
          <p:nvPr/>
        </p:nvSpPr>
        <p:spPr>
          <a:xfrm>
            <a:off x="1377360" y="1988840"/>
            <a:ext cx="5040560" cy="4176464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7671"/>
            <a:ext cx="1738536" cy="36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80545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60240"/>
            <a:ext cx="8229600" cy="964704"/>
          </a:xfrm>
        </p:spPr>
        <p:txBody>
          <a:bodyPr/>
          <a:lstStyle/>
          <a:p>
            <a:pPr algn="ctr">
              <a:spcBef>
                <a:spcPct val="0"/>
              </a:spcBef>
              <a:buNone/>
            </a:pPr>
            <a:r>
              <a:rPr lang="es-ES" b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¡Gracias </a:t>
            </a:r>
            <a:r>
              <a:rPr lang="es-ES" b="1" dirty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por su </a:t>
            </a:r>
            <a:r>
              <a:rPr lang="es-ES" b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participación!</a:t>
            </a:r>
            <a:endParaRPr lang="es-ES" b="1" dirty="0">
              <a:solidFill>
                <a:schemeClr val="tx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533400" y="3861048"/>
            <a:ext cx="8229600" cy="96470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  <a:hlinkClick r:id="rId2"/>
              </a:rPr>
              <a:t>cpm@cdti.es</a:t>
            </a:r>
            <a:endParaRPr lang="es-ES" sz="2400" dirty="0" smtClean="0">
              <a:solidFill>
                <a:schemeClr val="tx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  <a:hlinkClick r:id="rId3"/>
              </a:rPr>
              <a:t>www.cdti.es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endParaRPr lang="es-ES" sz="2400" dirty="0">
              <a:solidFill>
                <a:schemeClr val="tx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9700" y="2739331"/>
            <a:ext cx="4313628" cy="905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820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533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sz="3200" b="1" dirty="0" smtClean="0">
                <a:solidFill>
                  <a:schemeClr val="tx2">
                    <a:lumMod val="75000"/>
                  </a:schemeClr>
                </a:solidFill>
              </a:rPr>
              <a:t>Qué </a:t>
            </a:r>
            <a:r>
              <a:rPr lang="es-ES_tradnl" sz="3200" b="1" dirty="0">
                <a:solidFill>
                  <a:schemeClr val="tx2">
                    <a:lumMod val="75000"/>
                  </a:schemeClr>
                </a:solidFill>
              </a:rPr>
              <a:t>es y para </a:t>
            </a:r>
            <a:r>
              <a:rPr lang="es-ES_tradnl" sz="3200" b="1" dirty="0" smtClean="0">
                <a:solidFill>
                  <a:schemeClr val="tx2">
                    <a:lumMod val="75000"/>
                  </a:schemeClr>
                </a:solidFill>
              </a:rPr>
              <a:t>qué sirve</a:t>
            </a:r>
            <a:r>
              <a:rPr lang="es-ES_tradnl" sz="3200" b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s-ES_tradnl" sz="3200" b="1" dirty="0">
                <a:solidFill>
                  <a:schemeClr val="tx2">
                    <a:lumMod val="75000"/>
                  </a:schemeClr>
                </a:solidFill>
              </a:rPr>
            </a:b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2 Marcador de contenido"/>
          <p:cNvSpPr>
            <a:spLocks noGrp="1"/>
          </p:cNvSpPr>
          <p:nvPr>
            <p:ph idx="1"/>
          </p:nvPr>
        </p:nvSpPr>
        <p:spPr>
          <a:xfrm>
            <a:off x="457200" y="908721"/>
            <a:ext cx="8229600" cy="252027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algn="just">
              <a:spcBef>
                <a:spcPts val="1200"/>
              </a:spcBef>
            </a:pPr>
            <a:r>
              <a:rPr lang="es-ES_tradnl" sz="3100" dirty="0" smtClean="0">
                <a:solidFill>
                  <a:schemeClr val="tx2">
                    <a:lumMod val="75000"/>
                  </a:schemeClr>
                </a:solidFill>
              </a:rPr>
              <a:t>La Consulta Preliminar del Mercado (</a:t>
            </a:r>
            <a:r>
              <a:rPr lang="es-ES_tradnl" sz="3100" b="1" dirty="0" smtClean="0">
                <a:solidFill>
                  <a:schemeClr val="tx2">
                    <a:lumMod val="75000"/>
                  </a:schemeClr>
                </a:solidFill>
              </a:rPr>
              <a:t>CPM</a:t>
            </a:r>
            <a:r>
              <a:rPr lang="es-ES_tradnl" sz="3100" dirty="0" smtClean="0">
                <a:solidFill>
                  <a:schemeClr val="tx2">
                    <a:lumMod val="75000"/>
                  </a:schemeClr>
                </a:solidFill>
              </a:rPr>
              <a:t>) es una </a:t>
            </a:r>
            <a:r>
              <a:rPr lang="es-ES_tradnl" sz="3100" b="1" dirty="0" smtClean="0">
                <a:solidFill>
                  <a:schemeClr val="tx2">
                    <a:lumMod val="75000"/>
                  </a:schemeClr>
                </a:solidFill>
              </a:rPr>
              <a:t>herramienta</a:t>
            </a:r>
            <a:r>
              <a:rPr lang="es-ES_tradnl" sz="3100" dirty="0" smtClean="0">
                <a:solidFill>
                  <a:schemeClr val="tx2">
                    <a:lumMod val="75000"/>
                  </a:schemeClr>
                </a:solidFill>
              </a:rPr>
              <a:t> para obtener información sobre la capacidad del mercado y el estado de la tecnología de los operadores económicos sobre los retos planteados.</a:t>
            </a:r>
          </a:p>
          <a:p>
            <a:pPr algn="just"/>
            <a:r>
              <a:rPr lang="es-ES_tradnl" sz="3100" dirty="0" smtClean="0">
                <a:solidFill>
                  <a:schemeClr val="tx2">
                    <a:lumMod val="75000"/>
                  </a:schemeClr>
                </a:solidFill>
              </a:rPr>
              <a:t>La CPM </a:t>
            </a:r>
            <a:r>
              <a:rPr lang="es-ES_tradnl" sz="3100" b="1" dirty="0" smtClean="0">
                <a:solidFill>
                  <a:schemeClr val="tx2">
                    <a:lumMod val="75000"/>
                  </a:schemeClr>
                </a:solidFill>
              </a:rPr>
              <a:t>busca</a:t>
            </a:r>
            <a:r>
              <a:rPr lang="es-ES_tradnl" sz="3100" dirty="0" smtClean="0">
                <a:solidFill>
                  <a:schemeClr val="tx2">
                    <a:lumMod val="75000"/>
                  </a:schemeClr>
                </a:solidFill>
              </a:rPr>
              <a:t> que los operadores definan una </a:t>
            </a:r>
            <a:r>
              <a:rPr lang="es-ES_tradnl" sz="3100" b="1" dirty="0" smtClean="0">
                <a:solidFill>
                  <a:schemeClr val="tx2">
                    <a:lumMod val="75000"/>
                  </a:schemeClr>
                </a:solidFill>
              </a:rPr>
              <a:t>solución innovadora a</a:t>
            </a:r>
            <a:r>
              <a:rPr lang="es-ES_tradnl" sz="3100" dirty="0" smtClean="0">
                <a:solidFill>
                  <a:schemeClr val="tx2">
                    <a:lumMod val="75000"/>
                  </a:schemeClr>
                </a:solidFill>
              </a:rPr>
              <a:t> través de servicios de I+D para resolver la </a:t>
            </a:r>
            <a:r>
              <a:rPr lang="es-ES_tradnl" sz="3100" b="1" dirty="0" smtClean="0">
                <a:solidFill>
                  <a:schemeClr val="tx2">
                    <a:lumMod val="75000"/>
                  </a:schemeClr>
                </a:solidFill>
              </a:rPr>
              <a:t>necesidad planteada </a:t>
            </a:r>
            <a:r>
              <a:rPr lang="es-ES_tradnl" sz="3100" dirty="0" smtClean="0">
                <a:solidFill>
                  <a:schemeClr val="tx2">
                    <a:lumMod val="75000"/>
                  </a:schemeClr>
                </a:solidFill>
              </a:rPr>
              <a:t>en la definición de los retos tecnológicos y compartir los riesgos y beneficios con el CDTI.</a:t>
            </a:r>
          </a:p>
        </p:txBody>
      </p:sp>
      <p:sp>
        <p:nvSpPr>
          <p:cNvPr id="12" name="2 Marcador de contenido"/>
          <p:cNvSpPr txBox="1">
            <a:spLocks/>
          </p:cNvSpPr>
          <p:nvPr/>
        </p:nvSpPr>
        <p:spPr>
          <a:xfrm>
            <a:off x="457200" y="3573016"/>
            <a:ext cx="8229600" cy="252028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3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s-ES_tradnl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es-ES_tradnl" sz="7400" dirty="0" smtClean="0">
                <a:solidFill>
                  <a:schemeClr val="tx2">
                    <a:lumMod val="75000"/>
                  </a:schemeClr>
                </a:solidFill>
              </a:rPr>
              <a:t>Una vez concluya la CPM, se analizará si las necesidades pueden ser satisfechas mediante I+D y si existen suficientes operadores para generar una competencia efectiva.</a:t>
            </a:r>
          </a:p>
          <a:p>
            <a:pPr algn="just"/>
            <a:r>
              <a:rPr lang="es-ES_tradnl" sz="7400" b="1" dirty="0" smtClean="0">
                <a:solidFill>
                  <a:schemeClr val="tx2">
                    <a:lumMod val="75000"/>
                  </a:schemeClr>
                </a:solidFill>
              </a:rPr>
              <a:t>El grupo técnico publicará un Informe Final de la CPM</a:t>
            </a:r>
            <a:r>
              <a:rPr lang="es-ES_tradnl" sz="7400" dirty="0" smtClean="0">
                <a:solidFill>
                  <a:schemeClr val="tx2">
                    <a:lumMod val="75000"/>
                  </a:schemeClr>
                </a:solidFill>
              </a:rPr>
              <a:t> y en caso de cumplirse todos los condicionantes (técnicos y económicos), se iniciará el procedimiento de licitación pertinente.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7671"/>
            <a:ext cx="1738536" cy="36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83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8438750"/>
              </p:ext>
            </p:extLst>
          </p:nvPr>
        </p:nvGraphicFramePr>
        <p:xfrm>
          <a:off x="457200" y="836712"/>
          <a:ext cx="8229600" cy="51454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1 Título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_tradnl" sz="3200" b="1" dirty="0" smtClean="0">
                <a:solidFill>
                  <a:schemeClr val="tx2">
                    <a:lumMod val="75000"/>
                  </a:schemeClr>
                </a:solidFill>
              </a:rPr>
              <a:t>Procesos y fechas</a:t>
            </a:r>
            <a:br>
              <a:rPr lang="es-ES_tradnl" sz="3200" b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7671"/>
            <a:ext cx="1738536" cy="36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 redondeado"/>
          <p:cNvSpPr/>
          <p:nvPr/>
        </p:nvSpPr>
        <p:spPr>
          <a:xfrm rot="19750544">
            <a:off x="420452" y="4528129"/>
            <a:ext cx="1450504" cy="9144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PRINCIPIOS BÁSICOS LCSP *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145704" y="6021288"/>
            <a:ext cx="5370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>
                <a:solidFill>
                  <a:schemeClr val="tx2">
                    <a:lumMod val="75000"/>
                  </a:schemeClr>
                </a:solidFill>
              </a:rPr>
              <a:t>* Ley de Contratación del Sector Público (LCSP)</a:t>
            </a:r>
            <a:endParaRPr lang="es-ES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63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395536" y="836712"/>
            <a:ext cx="8280920" cy="136815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Cómo participar</a:t>
            </a: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91264" cy="4968552"/>
          </a:xfrm>
        </p:spPr>
        <p:txBody>
          <a:bodyPr/>
          <a:lstStyle/>
          <a:p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Se tiene que </a:t>
            </a:r>
            <a:r>
              <a:rPr lang="es-ES" sz="2400" dirty="0" smtClean="0">
                <a:solidFill>
                  <a:srgbClr val="FF0000"/>
                </a:solidFill>
              </a:rPr>
              <a:t>cumplimentar el formulario (Anexo II) para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presentar propuestas de soluciones innovadoras al </a:t>
            </a:r>
            <a:r>
              <a:rPr lang="es-ES" sz="2400" dirty="0" smtClean="0">
                <a:solidFill>
                  <a:srgbClr val="FF0000"/>
                </a:solidFill>
              </a:rPr>
              <a:t>Reto tecnológico (Anexo I)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 de la presente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hlinkClick r:id="rId2" action="ppaction://hlinkfile"/>
              </a:rPr>
              <a:t>Convocatoria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Se podrá presentar a todo el Reto o a parte del mismo.</a:t>
            </a:r>
          </a:p>
          <a:p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Se deben rellenar todos los apartados.</a:t>
            </a:r>
          </a:p>
          <a:p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No se admite ninguna documentación adicional.</a:t>
            </a:r>
          </a:p>
          <a:p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El idioma oficial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es 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el español. </a:t>
            </a:r>
            <a:endParaRPr lang="es-ES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Sólo se podrá enviar una versión de la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propuesta. </a:t>
            </a:r>
            <a:endParaRPr lang="es-ES" sz="24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Si se 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presente de forma conjunta por un grupo de entidades, deberá enviarse un único formulario por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la entidad 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jurídica que represente al resto. </a:t>
            </a:r>
            <a:endParaRPr lang="es-ES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Las respuestas a preguntas frecuentes (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hlinkClick r:id="rId3" action="ppaction://hlinkfile"/>
              </a:rPr>
              <a:t>FAQS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) están en la web.</a:t>
            </a:r>
          </a:p>
          <a:p>
            <a:endParaRPr lang="es-ES" sz="2400" dirty="0">
              <a:solidFill>
                <a:schemeClr val="tx2">
                  <a:lumMod val="75000"/>
                </a:schemeClr>
              </a:solidFill>
            </a:endParaRPr>
          </a:p>
          <a:p>
            <a:endParaRPr lang="es-ES" sz="24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s-ES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7671"/>
            <a:ext cx="1738536" cy="36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187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 redondeado"/>
          <p:cNvSpPr/>
          <p:nvPr/>
        </p:nvSpPr>
        <p:spPr>
          <a:xfrm>
            <a:off x="333872" y="4631392"/>
            <a:ext cx="8352928" cy="72008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Rectángulo redondeado"/>
          <p:cNvSpPr/>
          <p:nvPr/>
        </p:nvSpPr>
        <p:spPr>
          <a:xfrm>
            <a:off x="395536" y="980728"/>
            <a:ext cx="8352928" cy="194421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Cómo participar</a:t>
            </a: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91264" cy="5112568"/>
          </a:xfrm>
        </p:spPr>
        <p:txBody>
          <a:bodyPr/>
          <a:lstStyle/>
          <a:p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El plazo de presentación es el indicado en la convocatoria: </a:t>
            </a:r>
            <a:r>
              <a:rPr lang="es-ES" sz="2400" dirty="0" smtClean="0">
                <a:solidFill>
                  <a:srgbClr val="FF0000"/>
                </a:solidFill>
              </a:rPr>
              <a:t>45 días naturales desde su publicación el día 20 de enero de 2020 en la Plataforma de Contratación del Estado.</a:t>
            </a:r>
            <a:endParaRPr lang="es-ES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Las 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propuestas se enviarán a: 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  <a:hlinkClick r:id="rId2"/>
              </a:rPr>
              <a:t>cpm@cdti.es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. En el asunto del correo deberá especificarse: </a:t>
            </a:r>
            <a:r>
              <a:rPr lang="es-ES" sz="2400" dirty="0" smtClean="0">
                <a:solidFill>
                  <a:srgbClr val="FF0000"/>
                </a:solidFill>
              </a:rPr>
              <a:t>CPM_SERGAS_INNOVATRIAL</a:t>
            </a:r>
            <a:endParaRPr lang="es-ES" sz="2400" dirty="0">
              <a:solidFill>
                <a:srgbClr val="FF0000"/>
              </a:solidFill>
            </a:endParaRPr>
          </a:p>
          <a:p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Esta 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será la única vía de comunicación con el CDTI.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Sólo a petición del CDTI se podrán establecer reuniones.</a:t>
            </a:r>
          </a:p>
          <a:p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CDTI 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no tendrá ninguna obligación de apoyo o aceptación de las propuestas presentadas.</a:t>
            </a:r>
          </a:p>
          <a:p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Finalizado el plazo se publicará un Informe 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de Conclusiones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en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hlinkClick r:id="rId3"/>
              </a:rPr>
              <a:t>www.cdti.es.</a:t>
            </a:r>
            <a:endParaRPr lang="es-ES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Preparados para lanzar una futura Licitación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de Compra Pública </a:t>
            </a:r>
            <a:r>
              <a:rPr lang="es-ES" sz="2400" dirty="0" err="1" smtClean="0">
                <a:solidFill>
                  <a:schemeClr val="tx2">
                    <a:lumMod val="75000"/>
                  </a:schemeClr>
                </a:solidFill>
              </a:rPr>
              <a:t>Precomercial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es-ES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7671"/>
            <a:ext cx="1738536" cy="36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434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 redondeado"/>
          <p:cNvSpPr/>
          <p:nvPr/>
        </p:nvSpPr>
        <p:spPr>
          <a:xfrm>
            <a:off x="395536" y="1196752"/>
            <a:ext cx="8352928" cy="468052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Rectángulo redondeado"/>
          <p:cNvSpPr/>
          <p:nvPr/>
        </p:nvSpPr>
        <p:spPr>
          <a:xfrm>
            <a:off x="1115616" y="3429000"/>
            <a:ext cx="1440160" cy="43204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Rectángulo redondeado"/>
          <p:cNvSpPr/>
          <p:nvPr/>
        </p:nvSpPr>
        <p:spPr>
          <a:xfrm>
            <a:off x="1115616" y="4293096"/>
            <a:ext cx="6984776" cy="43204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2 Rectángulo redondeado"/>
          <p:cNvSpPr/>
          <p:nvPr/>
        </p:nvSpPr>
        <p:spPr>
          <a:xfrm>
            <a:off x="1115616" y="2117616"/>
            <a:ext cx="4104456" cy="43204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Formulario - ANEXO </a:t>
            </a:r>
            <a:r>
              <a:rPr lang="es-ES" sz="3200" b="1" dirty="0">
                <a:solidFill>
                  <a:schemeClr val="tx2">
                    <a:lumMod val="75000"/>
                  </a:schemeClr>
                </a:solidFill>
              </a:rPr>
              <a:t>II</a:t>
            </a:r>
            <a:br>
              <a:rPr lang="es-ES" sz="3200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2 Marcador de contenido"/>
          <p:cNvSpPr>
            <a:spLocks noGrp="1"/>
          </p:cNvSpPr>
          <p:nvPr>
            <p:ph idx="1"/>
          </p:nvPr>
        </p:nvSpPr>
        <p:spPr>
          <a:xfrm>
            <a:off x="1187624" y="1196752"/>
            <a:ext cx="8291264" cy="5112568"/>
          </a:xfrm>
        </p:spPr>
        <p:txBody>
          <a:bodyPr/>
          <a:lstStyle/>
          <a:p>
            <a:pPr marL="0" indent="0">
              <a:buNone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Contenido:</a:t>
            </a:r>
          </a:p>
          <a:p>
            <a:pPr marL="0" indent="0">
              <a:buNone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. Datos generales de la solución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innovadora</a:t>
            </a:r>
          </a:p>
          <a:p>
            <a:pPr marL="0" indent="0">
              <a:buNone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2. Requerimientos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funcionales</a:t>
            </a:r>
          </a:p>
          <a:p>
            <a:pPr marL="0" indent="0">
              <a:buNone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3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. Características de las entidades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proponentes</a:t>
            </a:r>
          </a:p>
          <a:p>
            <a:pPr marL="0" indent="0">
              <a:buNone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4. Criterios de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Avance</a:t>
            </a:r>
          </a:p>
          <a:p>
            <a:pPr marL="0" indent="0">
              <a:buNone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5.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Plazos</a:t>
            </a:r>
            <a:endParaRPr lang="es-ES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6. Valoración económica de la solución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propuesta</a:t>
            </a:r>
          </a:p>
          <a:p>
            <a:pPr marL="0" indent="0">
              <a:buNone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7.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Derechos de Propiedad Intelectual /Industrial (</a:t>
            </a:r>
            <a:r>
              <a:rPr lang="es-ES" sz="2400" dirty="0" err="1" smtClean="0">
                <a:solidFill>
                  <a:schemeClr val="tx2">
                    <a:lumMod val="75000"/>
                  </a:schemeClr>
                </a:solidFill>
              </a:rPr>
              <a:t>DPIs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s-ES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8. Marco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Regulatorio</a:t>
            </a:r>
          </a:p>
          <a:p>
            <a:pPr marL="0" indent="0">
              <a:buNone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9. Declaraciones obligatorias</a:t>
            </a:r>
            <a:endParaRPr lang="es-ES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s-ES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s-ES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7671"/>
            <a:ext cx="1738536" cy="36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996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1. Datos generales de la solución innovadora</a:t>
            </a:r>
            <a:b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s-ES" sz="3200" b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s-ES" sz="3200" b="1" dirty="0">
                <a:solidFill>
                  <a:schemeClr val="tx2">
                    <a:lumMod val="75000"/>
                  </a:schemeClr>
                </a:solidFill>
              </a:rPr>
            </a:b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98" t="62534" r="27163" b="8165"/>
          <a:stretch/>
        </p:blipFill>
        <p:spPr bwMode="auto">
          <a:xfrm>
            <a:off x="395536" y="1340768"/>
            <a:ext cx="8662227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 redondeado"/>
          <p:cNvSpPr/>
          <p:nvPr/>
        </p:nvSpPr>
        <p:spPr>
          <a:xfrm>
            <a:off x="5220072" y="1196752"/>
            <a:ext cx="2232248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ELIGE ACRÓNIMO!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4716016" y="3378696"/>
            <a:ext cx="3240360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ALGUNA RESTRICCIÓN? </a:t>
            </a:r>
          </a:p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DE QUÉ TIPO?</a:t>
            </a:r>
          </a:p>
        </p:txBody>
      </p:sp>
      <p:sp>
        <p:nvSpPr>
          <p:cNvPr id="6" name="5 Rectángulo redondeado"/>
          <p:cNvSpPr/>
          <p:nvPr/>
        </p:nvSpPr>
        <p:spPr>
          <a:xfrm>
            <a:off x="5203304" y="2298576"/>
            <a:ext cx="2232248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IDENTIFICA ÁREAS!</a:t>
            </a:r>
          </a:p>
        </p:txBody>
      </p:sp>
    </p:spTree>
    <p:extLst>
      <p:ext uri="{BB962C8B-B14F-4D97-AF65-F5344CB8AC3E}">
        <p14:creationId xmlns:p14="http://schemas.microsoft.com/office/powerpoint/2010/main" val="115478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1835696" y="302176"/>
            <a:ext cx="5472608" cy="57606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2. Requerimientos funcionales  </a:t>
            </a: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00" t="28749" r="28160" b="38397"/>
          <a:stretch/>
        </p:blipFill>
        <p:spPr bwMode="auto">
          <a:xfrm>
            <a:off x="395536" y="1360541"/>
            <a:ext cx="8433588" cy="355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 redondeado"/>
          <p:cNvSpPr/>
          <p:nvPr/>
        </p:nvSpPr>
        <p:spPr>
          <a:xfrm>
            <a:off x="5364088" y="1340768"/>
            <a:ext cx="2520280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ENFOQUE FUNCIONAL</a:t>
            </a:r>
          </a:p>
        </p:txBody>
      </p:sp>
      <p:sp>
        <p:nvSpPr>
          <p:cNvPr id="6" name="5 Rectángulo redondeado"/>
          <p:cNvSpPr/>
          <p:nvPr/>
        </p:nvSpPr>
        <p:spPr>
          <a:xfrm>
            <a:off x="5508104" y="3142496"/>
            <a:ext cx="2232248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ANTECEDENTES</a:t>
            </a:r>
          </a:p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TECNOLOGÍAS</a:t>
            </a:r>
          </a:p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ALCANCE</a:t>
            </a:r>
          </a:p>
        </p:txBody>
      </p:sp>
    </p:spTree>
    <p:extLst>
      <p:ext uri="{BB962C8B-B14F-4D97-AF65-F5344CB8AC3E}">
        <p14:creationId xmlns:p14="http://schemas.microsoft.com/office/powerpoint/2010/main" val="88213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ón CDTI sept2019 4-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C787B92E6A36C4A83AD37B196E976C7" ma:contentTypeVersion="0" ma:contentTypeDescription="Crear nuevo documento." ma:contentTypeScope="" ma:versionID="0d3cca67f516e204d38d8c2ede1f166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3f6edc329ff236629c56e3b879b320d0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2D3DC3F-9FB4-441A-ADFA-FDB869F5670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FAADEEE-0756-40CE-9A7F-C152871E746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9B6CFD7-D89F-44FC-9DC3-6010240E4C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Presentación CDTI sept2019 4-3</Template>
  <TotalTime>1052</TotalTime>
  <Words>840</Words>
  <Application>Microsoft Office PowerPoint</Application>
  <PresentationFormat>Presentación en pantalla (4:3)</PresentationFormat>
  <Paragraphs>136</Paragraphs>
  <Slides>26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27" baseType="lpstr">
      <vt:lpstr>Presentación CDTI sept2019 4-3</vt:lpstr>
      <vt:lpstr>Consulta Preliminar del Mercado Anexo II  RETO TECNOLÓGICO INNOVATRIAL  GESTIÓN DE ENSAYOS / ESTUDIOS CLÍNICOS   30 enero 2020</vt:lpstr>
      <vt:lpstr>Índice </vt:lpstr>
      <vt:lpstr>Qué es y para qué sirve </vt:lpstr>
      <vt:lpstr>Presentación de PowerPoint</vt:lpstr>
      <vt:lpstr>Cómo participar</vt:lpstr>
      <vt:lpstr>Cómo participar</vt:lpstr>
      <vt:lpstr>Formulario - ANEXO II  </vt:lpstr>
      <vt:lpstr>1. Datos generales de la solución innovadora  </vt:lpstr>
      <vt:lpstr>2. Requerimientos funcionales  </vt:lpstr>
      <vt:lpstr>2. Requerimientos funcionales </vt:lpstr>
      <vt:lpstr>2. Requerimientos funcionales  </vt:lpstr>
      <vt:lpstr>2. Requerimientos funcionales </vt:lpstr>
      <vt:lpstr>3. Características de las entidades proponentes </vt:lpstr>
      <vt:lpstr>3. Características de las entidades proponentes </vt:lpstr>
      <vt:lpstr>4. Criterios de Avance</vt:lpstr>
      <vt:lpstr>5. Plazos </vt:lpstr>
      <vt:lpstr>6. Valoración económica de la solución propuesta</vt:lpstr>
      <vt:lpstr>7. DPIs </vt:lpstr>
      <vt:lpstr>7. DPIs </vt:lpstr>
      <vt:lpstr>8. Marco Regulatorio</vt:lpstr>
      <vt:lpstr>9. Declaraciones obligatorias</vt:lpstr>
      <vt:lpstr>9. Declaraciones obligatorias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Anexo II de la Consulta Preliminar del Mercado</dc:title>
  <dc:creator>Ana Isabel Rodriguez Belda</dc:creator>
  <cp:lastModifiedBy>Ana Isabel Rodriguez Belda</cp:lastModifiedBy>
  <cp:revision>67</cp:revision>
  <cp:lastPrinted>2020-01-16T09:51:48Z</cp:lastPrinted>
  <dcterms:created xsi:type="dcterms:W3CDTF">2020-01-13T08:38:45Z</dcterms:created>
  <dcterms:modified xsi:type="dcterms:W3CDTF">2020-02-01T21:36:44Z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0x0101006C787B92E6A36C4A83AD37B196E976C7</vt:lpwstr>
  </property>
</Properties>
</file>