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9"/>
  </p:notes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  <p:sldId id="269" r:id="rId12"/>
    <p:sldId id="270" r:id="rId13"/>
    <p:sldId id="264" r:id="rId14"/>
    <p:sldId id="265" r:id="rId15"/>
    <p:sldId id="266" r:id="rId16"/>
    <p:sldId id="267" r:id="rId17"/>
    <p:sldId id="268" r:id="rId18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aquel Ruíz Hidalgo" initials="RH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DFE0D9C-1CAF-4528-9582-2F5E0C39B966}" v="15" dt="2020-01-17T09:15:49.159"/>
    <p1510:client id="{55357163-8CEE-4471-B431-CED189BE3BF3}" v="6" dt="2020-01-16T11:02:23.055"/>
    <p1510:client id="{8EFA253E-D037-4A6F-9494-2156E7C0479A}" v="2" dt="2020-01-17T08:55:47.35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1" autoAdjust="0"/>
    <p:restoredTop sz="94660"/>
  </p:normalViewPr>
  <p:slideViewPr>
    <p:cSldViewPr snapToGrid="0">
      <p:cViewPr>
        <p:scale>
          <a:sx n="79" d="100"/>
          <a:sy n="79" d="100"/>
        </p:scale>
        <p:origin x="-90" y="-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rancisco Miguel Sánchez Margallo" userId="40a1df5d-d905-4446-9b0d-d0738ef86d7c" providerId="ADAL" clId="{55357163-8CEE-4471-B431-CED189BE3BF3}"/>
    <pc:docChg chg="custSel addSld modSld sldOrd">
      <pc:chgData name="Francisco Miguel Sánchez Margallo" userId="40a1df5d-d905-4446-9b0d-d0738ef86d7c" providerId="ADAL" clId="{55357163-8CEE-4471-B431-CED189BE3BF3}" dt="2020-01-16T11:02:30.707" v="501" actId="5793"/>
      <pc:docMkLst>
        <pc:docMk/>
      </pc:docMkLst>
      <pc:sldChg chg="modSp">
        <pc:chgData name="Francisco Miguel Sánchez Margallo" userId="40a1df5d-d905-4446-9b0d-d0738ef86d7c" providerId="ADAL" clId="{55357163-8CEE-4471-B431-CED189BE3BF3}" dt="2020-01-16T10:55:36.999" v="100" actId="20577"/>
        <pc:sldMkLst>
          <pc:docMk/>
          <pc:sldMk cId="1772194186" sldId="257"/>
        </pc:sldMkLst>
        <pc:spChg chg="mod">
          <ac:chgData name="Francisco Miguel Sánchez Margallo" userId="40a1df5d-d905-4446-9b0d-d0738ef86d7c" providerId="ADAL" clId="{55357163-8CEE-4471-B431-CED189BE3BF3}" dt="2020-01-16T10:55:36.999" v="100" actId="20577"/>
          <ac:spMkLst>
            <pc:docMk/>
            <pc:sldMk cId="1772194186" sldId="257"/>
            <ac:spMk id="4" creationId="{006374DD-4E03-4485-9CC0-B04578782AB8}"/>
          </ac:spMkLst>
        </pc:spChg>
      </pc:sldChg>
      <pc:sldChg chg="modSp add">
        <pc:chgData name="Francisco Miguel Sánchez Margallo" userId="40a1df5d-d905-4446-9b0d-d0738ef86d7c" providerId="ADAL" clId="{55357163-8CEE-4471-B431-CED189BE3BF3}" dt="2020-01-16T10:58:47.648" v="306" actId="115"/>
        <pc:sldMkLst>
          <pc:docMk/>
          <pc:sldMk cId="3712523467" sldId="258"/>
        </pc:sldMkLst>
        <pc:spChg chg="mod">
          <ac:chgData name="Francisco Miguel Sánchez Margallo" userId="40a1df5d-d905-4446-9b0d-d0738ef86d7c" providerId="ADAL" clId="{55357163-8CEE-4471-B431-CED189BE3BF3}" dt="2020-01-16T10:56:31.460" v="119" actId="20577"/>
          <ac:spMkLst>
            <pc:docMk/>
            <pc:sldMk cId="3712523467" sldId="258"/>
            <ac:spMk id="2" creationId="{A940B27B-A42D-4492-9617-F18548470E53}"/>
          </ac:spMkLst>
        </pc:spChg>
        <pc:spChg chg="mod">
          <ac:chgData name="Francisco Miguel Sánchez Margallo" userId="40a1df5d-d905-4446-9b0d-d0738ef86d7c" providerId="ADAL" clId="{55357163-8CEE-4471-B431-CED189BE3BF3}" dt="2020-01-16T10:58:47.648" v="306" actId="115"/>
          <ac:spMkLst>
            <pc:docMk/>
            <pc:sldMk cId="3712523467" sldId="258"/>
            <ac:spMk id="4" creationId="{006374DD-4E03-4485-9CC0-B04578782AB8}"/>
          </ac:spMkLst>
        </pc:spChg>
      </pc:sldChg>
      <pc:sldChg chg="modSp add">
        <pc:chgData name="Francisco Miguel Sánchez Margallo" userId="40a1df5d-d905-4446-9b0d-d0738ef86d7c" providerId="ADAL" clId="{55357163-8CEE-4471-B431-CED189BE3BF3}" dt="2020-01-16T11:02:30.707" v="501" actId="5793"/>
        <pc:sldMkLst>
          <pc:docMk/>
          <pc:sldMk cId="108623478" sldId="259"/>
        </pc:sldMkLst>
        <pc:spChg chg="mod">
          <ac:chgData name="Francisco Miguel Sánchez Margallo" userId="40a1df5d-d905-4446-9b0d-d0738ef86d7c" providerId="ADAL" clId="{55357163-8CEE-4471-B431-CED189BE3BF3}" dt="2020-01-16T11:02:30.707" v="501" actId="5793"/>
          <ac:spMkLst>
            <pc:docMk/>
            <pc:sldMk cId="108623478" sldId="259"/>
            <ac:spMk id="4" creationId="{006374DD-4E03-4485-9CC0-B04578782AB8}"/>
          </ac:spMkLst>
        </pc:spChg>
      </pc:sldChg>
      <pc:sldChg chg="add ord">
        <pc:chgData name="Francisco Miguel Sánchez Margallo" userId="40a1df5d-d905-4446-9b0d-d0738ef86d7c" providerId="ADAL" clId="{55357163-8CEE-4471-B431-CED189BE3BF3}" dt="2020-01-16T11:02:23.055" v="498"/>
        <pc:sldMkLst>
          <pc:docMk/>
          <pc:sldMk cId="1076942297" sldId="260"/>
        </pc:sldMkLst>
      </pc:sldChg>
    </pc:docChg>
  </pc:docChgLst>
  <pc:docChgLst>
    <pc:chgData clId="Web-{4DFE0D9C-1CAF-4528-9582-2F5E0C39B966}"/>
    <pc:docChg chg="modSld">
      <pc:chgData name="" userId="" providerId="" clId="Web-{4DFE0D9C-1CAF-4528-9582-2F5E0C39B966}" dt="2020-01-17T09:15:49.159" v="13"/>
      <pc:docMkLst>
        <pc:docMk/>
      </pc:docMkLst>
      <pc:sldChg chg="addSp delSp modSp">
        <pc:chgData name="" userId="" providerId="" clId="Web-{4DFE0D9C-1CAF-4528-9582-2F5E0C39B966}" dt="2020-01-17T09:15:01.862" v="3" actId="14100"/>
        <pc:sldMkLst>
          <pc:docMk/>
          <pc:sldMk cId="1897020195" sldId="256"/>
        </pc:sldMkLst>
        <pc:picChg chg="del">
          <ac:chgData name="" userId="" providerId="" clId="Web-{4DFE0D9C-1CAF-4528-9582-2F5E0C39B966}" dt="2020-01-17T09:14:40.035" v="0"/>
          <ac:picMkLst>
            <pc:docMk/>
            <pc:sldMk cId="1897020195" sldId="256"/>
            <ac:picMk id="3" creationId="{B078EEDB-41AA-334A-9AEE-7447C7A229FE}"/>
          </ac:picMkLst>
        </pc:picChg>
        <pc:picChg chg="add mod">
          <ac:chgData name="" userId="" providerId="" clId="Web-{4DFE0D9C-1CAF-4528-9582-2F5E0C39B966}" dt="2020-01-17T09:15:01.862" v="3" actId="14100"/>
          <ac:picMkLst>
            <pc:docMk/>
            <pc:sldMk cId="1897020195" sldId="256"/>
            <ac:picMk id="6" creationId="{869E8457-C186-4D1F-A0FA-AFDD2A2125B7}"/>
          </ac:picMkLst>
        </pc:picChg>
      </pc:sldChg>
      <pc:sldChg chg="addSp delSp">
        <pc:chgData name="" userId="" providerId="" clId="Web-{4DFE0D9C-1CAF-4528-9582-2F5E0C39B966}" dt="2020-01-17T09:15:29.253" v="5"/>
        <pc:sldMkLst>
          <pc:docMk/>
          <pc:sldMk cId="1772194186" sldId="257"/>
        </pc:sldMkLst>
        <pc:picChg chg="add">
          <ac:chgData name="" userId="" providerId="" clId="Web-{4DFE0D9C-1CAF-4528-9582-2F5E0C39B966}" dt="2020-01-17T09:15:29.253" v="5"/>
          <ac:picMkLst>
            <pc:docMk/>
            <pc:sldMk cId="1772194186" sldId="257"/>
            <ac:picMk id="3" creationId="{FC7948EA-AF8B-4A83-AB1A-6CB01D89AB5D}"/>
          </ac:picMkLst>
        </pc:picChg>
        <pc:picChg chg="del">
          <ac:chgData name="" userId="" providerId="" clId="Web-{4DFE0D9C-1CAF-4528-9582-2F5E0C39B966}" dt="2020-01-17T09:15:12.284" v="4"/>
          <ac:picMkLst>
            <pc:docMk/>
            <pc:sldMk cId="1772194186" sldId="257"/>
            <ac:picMk id="6" creationId="{60A458C1-1CE0-EC4D-844C-95C34C87B547}"/>
          </ac:picMkLst>
        </pc:picChg>
      </pc:sldChg>
      <pc:sldChg chg="addSp delSp">
        <pc:chgData name="" userId="" providerId="" clId="Web-{4DFE0D9C-1CAF-4528-9582-2F5E0C39B966}" dt="2020-01-17T09:15:36.143" v="7"/>
        <pc:sldMkLst>
          <pc:docMk/>
          <pc:sldMk cId="3712523467" sldId="258"/>
        </pc:sldMkLst>
        <pc:picChg chg="add">
          <ac:chgData name="" userId="" providerId="" clId="Web-{4DFE0D9C-1CAF-4528-9582-2F5E0C39B966}" dt="2020-01-17T09:15:36.143" v="7"/>
          <ac:picMkLst>
            <pc:docMk/>
            <pc:sldMk cId="3712523467" sldId="258"/>
            <ac:picMk id="3" creationId="{64D11FD0-2B62-43BF-BEAB-3D5CAD808C7B}"/>
          </ac:picMkLst>
        </pc:picChg>
        <pc:picChg chg="del">
          <ac:chgData name="" userId="" providerId="" clId="Web-{4DFE0D9C-1CAF-4528-9582-2F5E0C39B966}" dt="2020-01-17T09:15:34.362" v="6"/>
          <ac:picMkLst>
            <pc:docMk/>
            <pc:sldMk cId="3712523467" sldId="258"/>
            <ac:picMk id="6" creationId="{AB642762-BAE1-FE4D-BA6F-6D54098F28E8}"/>
          </ac:picMkLst>
        </pc:picChg>
      </pc:sldChg>
      <pc:sldChg chg="addSp delSp">
        <pc:chgData name="" userId="" providerId="" clId="Web-{4DFE0D9C-1CAF-4528-9582-2F5E0C39B966}" dt="2020-01-17T09:15:44.393" v="11"/>
        <pc:sldMkLst>
          <pc:docMk/>
          <pc:sldMk cId="108623478" sldId="259"/>
        </pc:sldMkLst>
        <pc:picChg chg="add">
          <ac:chgData name="" userId="" providerId="" clId="Web-{4DFE0D9C-1CAF-4528-9582-2F5E0C39B966}" dt="2020-01-17T09:15:44.393" v="11"/>
          <ac:picMkLst>
            <pc:docMk/>
            <pc:sldMk cId="108623478" sldId="259"/>
            <ac:picMk id="3" creationId="{FECA8E47-1152-4640-8977-FEF2CEC9E256}"/>
          </ac:picMkLst>
        </pc:picChg>
        <pc:picChg chg="del">
          <ac:chgData name="" userId="" providerId="" clId="Web-{4DFE0D9C-1CAF-4528-9582-2F5E0C39B966}" dt="2020-01-17T09:15:42.800" v="10"/>
          <ac:picMkLst>
            <pc:docMk/>
            <pc:sldMk cId="108623478" sldId="259"/>
            <ac:picMk id="9" creationId="{7811A273-AECF-6944-99AA-19E12E0DFDD7}"/>
          </ac:picMkLst>
        </pc:picChg>
      </pc:sldChg>
      <pc:sldChg chg="addSp delSp">
        <pc:chgData name="" userId="" providerId="" clId="Web-{4DFE0D9C-1CAF-4528-9582-2F5E0C39B966}" dt="2020-01-17T09:15:40.206" v="9"/>
        <pc:sldMkLst>
          <pc:docMk/>
          <pc:sldMk cId="1076942297" sldId="260"/>
        </pc:sldMkLst>
        <pc:picChg chg="add">
          <ac:chgData name="" userId="" providerId="" clId="Web-{4DFE0D9C-1CAF-4528-9582-2F5E0C39B966}" dt="2020-01-17T09:15:40.206" v="9"/>
          <ac:picMkLst>
            <pc:docMk/>
            <pc:sldMk cId="1076942297" sldId="260"/>
            <ac:picMk id="3" creationId="{801472A8-2877-4E91-93D1-6C335A22AE09}"/>
          </ac:picMkLst>
        </pc:picChg>
        <pc:picChg chg="del">
          <ac:chgData name="" userId="" providerId="" clId="Web-{4DFE0D9C-1CAF-4528-9582-2F5E0C39B966}" dt="2020-01-17T09:15:38.940" v="8"/>
          <ac:picMkLst>
            <pc:docMk/>
            <pc:sldMk cId="1076942297" sldId="260"/>
            <ac:picMk id="17" creationId="{73795F4A-EF55-5C48-A715-212C9CA6EE3E}"/>
          </ac:picMkLst>
        </pc:picChg>
      </pc:sldChg>
      <pc:sldChg chg="addSp delSp">
        <pc:chgData name="" userId="" providerId="" clId="Web-{4DFE0D9C-1CAF-4528-9582-2F5E0C39B966}" dt="2020-01-17T09:15:49.159" v="13"/>
        <pc:sldMkLst>
          <pc:docMk/>
          <pc:sldMk cId="3668292127" sldId="261"/>
        </pc:sldMkLst>
        <pc:picChg chg="add">
          <ac:chgData name="" userId="" providerId="" clId="Web-{4DFE0D9C-1CAF-4528-9582-2F5E0C39B966}" dt="2020-01-17T09:15:49.159" v="13"/>
          <ac:picMkLst>
            <pc:docMk/>
            <pc:sldMk cId="3668292127" sldId="261"/>
            <ac:picMk id="3" creationId="{83E622F1-D620-4E73-B596-52C977BFC697}"/>
          </ac:picMkLst>
        </pc:picChg>
        <pc:picChg chg="del">
          <ac:chgData name="" userId="" providerId="" clId="Web-{4DFE0D9C-1CAF-4528-9582-2F5E0C39B966}" dt="2020-01-17T09:15:48.659" v="12"/>
          <ac:picMkLst>
            <pc:docMk/>
            <pc:sldMk cId="3668292127" sldId="261"/>
            <ac:picMk id="9" creationId="{7811A273-AECF-6944-99AA-19E12E0DFDD7}"/>
          </ac:picMkLst>
        </pc:picChg>
      </pc:sldChg>
    </pc:docChg>
  </pc:docChgLst>
  <pc:docChgLst>
    <pc:chgData clId="Web-{8EFA253E-D037-4A6F-9494-2156E7C0479A}"/>
    <pc:docChg chg="">
      <pc:chgData name="" userId="" providerId="" clId="Web-{8EFA253E-D037-4A6F-9494-2156E7C0479A}" dt="2020-01-17T08:55:47.358" v="1"/>
      <pc:docMkLst>
        <pc:docMk/>
      </pc:docMkLst>
      <pc:sldChg chg="addCm">
        <pc:chgData name="" userId="" providerId="" clId="Web-{8EFA253E-D037-4A6F-9494-2156E7C0479A}" dt="2020-01-17T08:40:34.755" v="0"/>
        <pc:sldMkLst>
          <pc:docMk/>
          <pc:sldMk cId="1897020195" sldId="256"/>
        </pc:sldMkLst>
      </pc:sldChg>
      <pc:sldChg chg="addCm">
        <pc:chgData name="" userId="" providerId="" clId="Web-{8EFA253E-D037-4A6F-9494-2156E7C0479A}" dt="2020-01-17T08:55:47.358" v="1"/>
        <pc:sldMkLst>
          <pc:docMk/>
          <pc:sldMk cId="4036926617" sldId="262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46711E-EB7A-884E-8B36-47A95B20BE13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211AA7-6E07-D04D-916D-6D4F9F6CEEED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82728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CDDF86F-CE13-44BD-9E53-482A4DE897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50ED84A9-EB86-45C1-94B7-FF44327EF2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192F2875-90B7-4A55-9E88-27450978B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6BB1A4BA-ADEE-4535-8A2D-7A71B1C0FC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7B579AC-841F-4C0B-B3B4-B457EA77A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93307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B953004-2CBE-4A22-9F0E-C0050EFE6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48CD3580-2605-4B0A-A07A-3D3D2217FE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2451B6A-DE55-4564-9FD3-5C592A805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065C6B2-CC2D-41F8-8680-5EB525746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16DBC18-7405-4DE8-BF2B-801CC10919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98274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D8704616-366A-408D-BB17-435A412B577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0A717E6E-7ACF-4DE9-9A0F-D796E5D9EB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F7A17C41-B230-44BC-8FDA-A241058E17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B75D391-3FEC-495D-907C-4053C768D3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C2C07D6-0B1A-4BAA-BD9E-C0543AC8A8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691358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298DB57E-FE9B-44A6-9851-9D20092A95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CDB0E63B-A504-46FA-8A6F-0C7999C4AB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DE585576-F626-456B-96B2-EEBA8C4B3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31AD4BA4-D0E5-4772-9BEC-919139D1C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155F4475-DE19-4B24-ADF9-774598BFB2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70260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34F18C3-8CD8-4C3D-9349-2FFB4FE127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7570F426-4F0A-4170-8078-F77CE8F66F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01FFA22A-8779-48F9-BD64-B1CAD83498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ED55B071-C98C-46CF-93CD-EDD192F7E2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2CCBC8A3-1771-4B74-AFFF-FEC62EBE4C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14117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48D0AE6-781C-4057-A3AD-D63FEB815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7E95113-9E3E-4064-BAF7-E0C2AECAB63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20F178BF-4EE0-4D9B-AA0F-94221764DD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3667824F-4DF4-4B3D-8279-F654ACE4A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4576B0C4-CB16-4B99-A66B-FA9E2E0442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CD97ABA5-0574-4C82-8CCA-830A17AD21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88138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BBB60EF-02DC-46F4-9C52-EEBF46AD5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E9922CF8-34F2-4B51-8B03-8900727295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47E6AE9A-58EF-4BCF-AA4B-1F56AE00B1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2AE68582-8E94-4423-8D19-42891AF0D3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4E971C2C-E3F3-4902-B8A3-C2D0485823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357147EB-53F4-467B-AD86-9FF27933E3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05CED8C8-0767-4881-9E12-1AA126DF0A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09D3995E-BA56-4D22-9E7D-E0692DA346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10865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E87EBD2-1691-4B43-9F75-D8E1CF9D9D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F19E0683-F918-4411-B8E3-3F222DBFA9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ED669188-E05E-45EF-8F0B-807ADB91F5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48A8C572-6A6B-4AB2-9B83-3739649A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484020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04C6D0CA-89E4-4FA7-B09B-BEC1CBCFA0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F984205D-FB03-4752-822D-20CB196F1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FBC6B347-86D5-46D3-ADE4-B6E5DFC19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05417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BD5AAB1-4D1B-4298-A1ED-1AC898A2B1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26058953-946A-43A0-8779-4E471DE0AD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67B64863-637D-4E69-99E2-333C72002B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DE1F7AC9-A854-4F4F-ACED-6BEA4AD3B6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ABCA8A25-2FD8-4260-B63C-24543E7AD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29EB7A41-4F95-4AD0-BAEB-DE7B34B732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820868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7F2892F-FC33-49C7-B718-6BD280CF96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750F0EC5-DBFB-450B-AC52-9BA78D54885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9FC357D4-0C76-4A7B-9849-AA74496E73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203CB643-1B38-4688-8799-4D416A2852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1BE8E1-E2CD-4F99-97F0-00FD41179BEE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283AAEB7-F2C5-42A0-84F6-347A5A877E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E6BAAFA2-0D4E-41C0-99BC-7FECD48FE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04588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3F2A6506-A962-49D6-B5BB-E8C00DF8DF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5A5F272D-7E4A-4654-ACEB-C9CC4CE735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9ABF97E6-63FF-4314-BFEB-A5209EFC3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1BE8E1-E2CD-4F99-97F0-00FD41179BEE}" type="datetimeFigureOut">
              <a:rPr lang="es-ES" smtClean="0"/>
              <a:t>04/02/2020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945F933-3B2D-4725-8345-A867E2B350F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C84A403-2954-439E-AE85-B60737A9D0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460FD9-8BBC-4106-AE32-5F0BC9D96AAB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9151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1 Título">
            <a:extLst>
              <a:ext uri="{FF2B5EF4-FFF2-40B4-BE49-F238E27FC236}">
                <a16:creationId xmlns:a16="http://schemas.microsoft.com/office/drawing/2014/main" xmlns="" id="{FF3C0713-76E6-4AA2-B2B8-4631BF0A6917}"/>
              </a:ext>
            </a:extLst>
          </p:cNvPr>
          <p:cNvSpPr txBox="1">
            <a:spLocks/>
          </p:cNvSpPr>
          <p:nvPr/>
        </p:nvSpPr>
        <p:spPr>
          <a:xfrm>
            <a:off x="892098" y="1684975"/>
            <a:ext cx="10666141" cy="2234679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spcBef>
                <a:spcPct val="0"/>
              </a:spcBef>
              <a:buNone/>
              <a:defRPr sz="3200" b="1" baseline="0">
                <a:latin typeface="+mj-lt"/>
                <a:ea typeface="+mj-ea"/>
                <a:cs typeface="+mj-cs"/>
              </a:defRPr>
            </a:lvl1pPr>
          </a:lstStyle>
          <a:p>
            <a:r>
              <a:rPr lang="es-ES_tradnl" sz="2000" dirty="0"/>
              <a:t>Jornada </a:t>
            </a:r>
            <a:r>
              <a:rPr lang="es-ES_tradnl" sz="2000" dirty="0" smtClean="0"/>
              <a:t>Técnica Consulta </a:t>
            </a:r>
            <a:r>
              <a:rPr lang="es-ES_tradnl" sz="2000" dirty="0" smtClean="0"/>
              <a:t>Preliminar del Mercado</a:t>
            </a:r>
            <a:endParaRPr lang="es-ES_tradnl" sz="2000" dirty="0"/>
          </a:p>
          <a:p>
            <a:r>
              <a:rPr lang="es-ES_tradnl" dirty="0"/>
              <a:t>Sistema de preservación de órganos alternativo al frío (</a:t>
            </a:r>
            <a:r>
              <a:rPr lang="es-ES_tradnl" dirty="0" err="1"/>
              <a:t>Presorg</a:t>
            </a:r>
            <a:r>
              <a:rPr lang="es-ES_tradnl" dirty="0"/>
              <a:t>)</a:t>
            </a:r>
            <a:endParaRPr lang="es-ES" dirty="0"/>
          </a:p>
          <a:p>
            <a:r>
              <a:rPr lang="es-ES_tradnl" dirty="0"/>
              <a:t/>
            </a:r>
            <a:br>
              <a:rPr lang="es-ES_tradnl" dirty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dirty="0"/>
              <a:t/>
            </a:r>
            <a:br>
              <a:rPr lang="es-ES_tradnl" dirty="0"/>
            </a:br>
            <a:r>
              <a:rPr lang="es-ES_tradnl" sz="2400" i="1" dirty="0"/>
              <a:t>Dr. Francisco M. Sánchez Margallo</a:t>
            </a:r>
            <a:br>
              <a:rPr lang="es-ES_tradnl" sz="2400" i="1" dirty="0"/>
            </a:br>
            <a:r>
              <a:rPr lang="es-ES_tradnl" sz="2400" i="1" dirty="0"/>
              <a:t>Director Científico </a:t>
            </a:r>
            <a:br>
              <a:rPr lang="es-ES_tradnl" sz="2400" i="1" dirty="0"/>
            </a:br>
            <a:r>
              <a:rPr lang="es-ES_tradnl" sz="2400" i="1" dirty="0"/>
              <a:t>Centro de Cirugía de Mínima Invasión Jesús </a:t>
            </a:r>
            <a:r>
              <a:rPr lang="es-ES_tradnl" sz="2400" i="1" dirty="0" err="1"/>
              <a:t>Usón</a:t>
            </a:r>
            <a:endParaRPr lang="es-ES_tradnl" sz="2400" i="1" dirty="0"/>
          </a:p>
        </p:txBody>
      </p:sp>
      <p:sp>
        <p:nvSpPr>
          <p:cNvPr id="5" name="2 Subtítulo">
            <a:extLst>
              <a:ext uri="{FF2B5EF4-FFF2-40B4-BE49-F238E27FC236}">
                <a16:creationId xmlns:a16="http://schemas.microsoft.com/office/drawing/2014/main" xmlns="" id="{8123444E-C1CB-4147-80AF-74A341738237}"/>
              </a:ext>
            </a:extLst>
          </p:cNvPr>
          <p:cNvSpPr txBox="1">
            <a:spLocks/>
          </p:cNvSpPr>
          <p:nvPr/>
        </p:nvSpPr>
        <p:spPr>
          <a:xfrm>
            <a:off x="6225168" y="5390147"/>
            <a:ext cx="5333071" cy="6505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es-ES" sz="1800" b="1" dirty="0" smtClean="0"/>
              <a:t>Cáceres, 4 </a:t>
            </a:r>
            <a:r>
              <a:rPr lang="es-ES" sz="1800" b="1" dirty="0"/>
              <a:t>de </a:t>
            </a:r>
            <a:r>
              <a:rPr lang="es-ES" sz="1800" b="1" dirty="0" smtClean="0"/>
              <a:t>Febrero </a:t>
            </a:r>
            <a:r>
              <a:rPr lang="es-ES" sz="1800" b="1" dirty="0"/>
              <a:t>de </a:t>
            </a:r>
            <a:r>
              <a:rPr lang="es-ES" sz="1800" b="1" dirty="0" smtClean="0"/>
              <a:t>2020</a:t>
            </a:r>
            <a:endParaRPr lang="es-ES_tradnl" sz="1800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xmlns="" id="{5D9A181D-E365-E945-84A4-C845E423E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29189" y="66369"/>
            <a:ext cx="2146695" cy="760640"/>
          </a:xfrm>
          <a:prstGeom prst="rect">
            <a:avLst/>
          </a:prstGeom>
        </p:spPr>
      </p:pic>
      <p:pic>
        <p:nvPicPr>
          <p:cNvPr id="6" name="Imagen 6" descr="Imagen que contiene dibujo&#10;&#10;Descripción generada con confianza muy alta">
            <a:extLst>
              <a:ext uri="{FF2B5EF4-FFF2-40B4-BE49-F238E27FC236}">
                <a16:creationId xmlns:a16="http://schemas.microsoft.com/office/drawing/2014/main" xmlns="" id="{869E8457-C186-4D1F-A0FA-AFDD2A2125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255" y="72217"/>
            <a:ext cx="4411717" cy="748944"/>
          </a:xfrm>
          <a:prstGeom prst="rect">
            <a:avLst/>
          </a:prstGeom>
        </p:spPr>
      </p:pic>
      <p:pic>
        <p:nvPicPr>
          <p:cNvPr id="3" name="2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5168" y="0"/>
            <a:ext cx="1198316" cy="971607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168442" y="6289993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8" name="7 CuadroTexto"/>
          <p:cNvSpPr txBox="1"/>
          <p:nvPr/>
        </p:nvSpPr>
        <p:spPr>
          <a:xfrm>
            <a:off x="9026448" y="6274604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</p:spTree>
    <p:extLst>
      <p:ext uri="{BB962C8B-B14F-4D97-AF65-F5344CB8AC3E}">
        <p14:creationId xmlns:p14="http://schemas.microsoft.com/office/powerpoint/2010/main" val="18970201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D:\CARMEN\Proyectos concedidos\AÑO 2005\TRASPL. HEPA. INTERREG\IMAGENES\TRASPLANTE HEPATI\2005-12-01\CIRUGIA BANCO EQUIPO.jpg">
            <a:extLst>
              <a:ext uri="{FF2B5EF4-FFF2-40B4-BE49-F238E27FC236}">
                <a16:creationId xmlns:a16="http://schemas.microsoft.com/office/drawing/2014/main" xmlns="" id="{94F7F2D4-03BD-1147-85D5-18C9264C43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16477" r="14481"/>
          <a:stretch/>
        </p:blipFill>
        <p:spPr bwMode="auto">
          <a:xfrm>
            <a:off x="1044276" y="2825496"/>
            <a:ext cx="3122928" cy="3392424"/>
          </a:xfrm>
          <a:prstGeom prst="rect">
            <a:avLst/>
          </a:prstGeom>
          <a:noFill/>
        </p:spPr>
      </p:pic>
      <p:sp>
        <p:nvSpPr>
          <p:cNvPr id="4" name="2 Marcador de contenido">
            <a:extLst>
              <a:ext uri="{FF2B5EF4-FFF2-40B4-BE49-F238E27FC236}">
                <a16:creationId xmlns:a16="http://schemas.microsoft.com/office/drawing/2014/main" xmlns="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9370" y="2332746"/>
            <a:ext cx="6778752" cy="3967724"/>
          </a:xfrm>
        </p:spPr>
        <p:txBody>
          <a:bodyPr>
            <a:normAutofit fontScale="92500" lnSpcReduction="20000"/>
          </a:bodyPr>
          <a:lstStyle/>
          <a:p>
            <a:pPr lvl="0" algn="just"/>
            <a:r>
              <a:rPr lang="es-ES_tradnl" b="1" dirty="0"/>
              <a:t>Escasez de órganos</a:t>
            </a:r>
            <a:r>
              <a:rPr lang="es-ES_tradnl" dirty="0"/>
              <a:t>. El número actual de trasplantes sólo cubre el 10% de las necesidades mundiales. Los tratamientos alternativos, de existir (p.ej. la diálisis), tienen un coste elevado.</a:t>
            </a:r>
            <a:endParaRPr lang="es-ES" dirty="0"/>
          </a:p>
          <a:p>
            <a:pPr lvl="0" algn="just"/>
            <a:r>
              <a:rPr lang="es-ES_tradnl" dirty="0"/>
              <a:t>Dificultad para </a:t>
            </a:r>
            <a:r>
              <a:rPr lang="es-ES_tradnl" b="1" dirty="0"/>
              <a:t>evaluar objetivamente la calidad </a:t>
            </a:r>
            <a:r>
              <a:rPr lang="es-ES_tradnl" dirty="0"/>
              <a:t>del órgano a trasplantar, y en ocasiones se descartan órganos que sí podrían haberse utilizado o se implantan órganos de baja funcionalidad.</a:t>
            </a:r>
            <a:endParaRPr lang="es-ES" dirty="0"/>
          </a:p>
          <a:p>
            <a:pPr lvl="0" algn="just"/>
            <a:r>
              <a:rPr lang="es-ES_tradnl" b="1" dirty="0"/>
              <a:t>Plazos de preservación cortos</a:t>
            </a:r>
            <a:r>
              <a:rPr lang="es-ES_tradnl" dirty="0"/>
              <a:t>, que complican la logística, implican numerosas horas extra de personal médico y encarecen el proceso.</a:t>
            </a:r>
            <a:endParaRPr lang="es-ES" dirty="0"/>
          </a:p>
          <a:p>
            <a:pPr marL="0" indent="0">
              <a:buNone/>
            </a:pPr>
            <a:endParaRPr lang="es-ES" altLang="es-ES" sz="2400" dirty="0"/>
          </a:p>
          <a:p>
            <a:pPr marL="457200" lvl="1" indent="0">
              <a:buNone/>
            </a:pPr>
            <a:endParaRPr lang="es-ES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3D4783B3-9368-DA41-BA25-F7FD6C1426E5}"/>
              </a:ext>
            </a:extLst>
          </p:cNvPr>
          <p:cNvSpPr txBox="1">
            <a:spLocks/>
          </p:cNvSpPr>
          <p:nvPr/>
        </p:nvSpPr>
        <p:spPr>
          <a:xfrm>
            <a:off x="643467" y="1062155"/>
            <a:ext cx="10905066" cy="1135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/>
              <a:t>Justificación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1" b="34807"/>
          <a:stretch/>
        </p:blipFill>
        <p:spPr bwMode="auto">
          <a:xfrm>
            <a:off x="-1" y="0"/>
            <a:ext cx="2358189" cy="5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2706124" y="122837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294048" y="122837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693" y="55580"/>
            <a:ext cx="875498" cy="709863"/>
          </a:xfrm>
          <a:prstGeom prst="rect">
            <a:avLst/>
          </a:prstGeom>
        </p:spPr>
      </p:pic>
      <p:pic>
        <p:nvPicPr>
          <p:cNvPr id="17" name="Imagen 4">
            <a:extLst>
              <a:ext uri="{FF2B5EF4-FFF2-40B4-BE49-F238E27FC236}">
                <a16:creationId xmlns:a16="http://schemas.microsoft.com/office/drawing/2014/main" xmlns="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6368" y="84818"/>
            <a:ext cx="2029517" cy="6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05633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D:\CARMEN\Proyectos concedidos\AÑO 2005\TRASPL. HEPA. INTERREG\IMAGENES\TRASPLANTE HEPATI\2005-12-01\CIRUGIA BANCO EQUIPO.jpg">
            <a:extLst>
              <a:ext uri="{FF2B5EF4-FFF2-40B4-BE49-F238E27FC236}">
                <a16:creationId xmlns:a16="http://schemas.microsoft.com/office/drawing/2014/main" xmlns="" id="{94F7F2D4-03BD-1147-85D5-18C9264C43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16477" r="14481"/>
          <a:stretch/>
        </p:blipFill>
        <p:spPr bwMode="auto">
          <a:xfrm>
            <a:off x="1044276" y="2825496"/>
            <a:ext cx="3122928" cy="3392424"/>
          </a:xfrm>
          <a:prstGeom prst="rect">
            <a:avLst/>
          </a:prstGeom>
          <a:noFill/>
        </p:spPr>
      </p:pic>
      <p:sp>
        <p:nvSpPr>
          <p:cNvPr id="4" name="2 Marcador de contenido">
            <a:extLst>
              <a:ext uri="{FF2B5EF4-FFF2-40B4-BE49-F238E27FC236}">
                <a16:creationId xmlns:a16="http://schemas.microsoft.com/office/drawing/2014/main" xmlns="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09370" y="2332746"/>
            <a:ext cx="6778752" cy="3967724"/>
          </a:xfrm>
        </p:spPr>
        <p:txBody>
          <a:bodyPr>
            <a:normAutofit lnSpcReduction="10000"/>
          </a:bodyPr>
          <a:lstStyle/>
          <a:p>
            <a:pPr lvl="0" algn="just"/>
            <a:r>
              <a:rPr lang="es-ES_tradnl" b="1" dirty="0"/>
              <a:t>Trasplantes internacionales cruzados </a:t>
            </a:r>
            <a:r>
              <a:rPr lang="es-ES_tradnl" dirty="0"/>
              <a:t>(España-Italia). Segundo trasplante renal entre Barcelona y Padua.</a:t>
            </a:r>
          </a:p>
          <a:p>
            <a:pPr lvl="0" algn="just"/>
            <a:r>
              <a:rPr lang="es-ES_tradnl" b="1" dirty="0"/>
              <a:t>Trasplante cardiaco infantil AB0 incompatible</a:t>
            </a:r>
            <a:r>
              <a:rPr lang="es-ES_tradnl" dirty="0"/>
              <a:t>. Seis trasplantes desde 2018 en España.</a:t>
            </a:r>
          </a:p>
          <a:p>
            <a:pPr lvl="0" algn="just"/>
            <a:r>
              <a:rPr lang="es-ES" dirty="0"/>
              <a:t>Programa de </a:t>
            </a:r>
            <a:r>
              <a:rPr lang="es-ES" b="1" dirty="0"/>
              <a:t>trasplante procedente de donante virus C positivo </a:t>
            </a:r>
            <a:r>
              <a:rPr lang="es-ES" dirty="0"/>
              <a:t>a pacientes C negativo. 101 trasplantes. </a:t>
            </a:r>
          </a:p>
          <a:p>
            <a:pPr lvl="0" algn="just"/>
            <a:r>
              <a:rPr lang="es-ES" b="1" dirty="0"/>
              <a:t>ONT</a:t>
            </a:r>
            <a:r>
              <a:rPr lang="es-ES" dirty="0"/>
              <a:t> gestionó 19 trasplantes en 24 horas.</a:t>
            </a:r>
          </a:p>
          <a:p>
            <a:pPr marL="0" lvl="0" indent="0" algn="just">
              <a:buNone/>
            </a:pPr>
            <a:endParaRPr lang="es-ES" dirty="0"/>
          </a:p>
          <a:p>
            <a:pPr marL="0" indent="0">
              <a:buNone/>
            </a:pPr>
            <a:endParaRPr lang="es-ES" altLang="es-ES" sz="2400" dirty="0"/>
          </a:p>
          <a:p>
            <a:pPr marL="457200" lvl="1" indent="0">
              <a:buNone/>
            </a:pPr>
            <a:endParaRPr lang="es-ES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xmlns="" id="{3D4783B3-9368-DA41-BA25-F7FD6C1426E5}"/>
              </a:ext>
            </a:extLst>
          </p:cNvPr>
          <p:cNvSpPr txBox="1">
            <a:spLocks/>
          </p:cNvSpPr>
          <p:nvPr/>
        </p:nvSpPr>
        <p:spPr>
          <a:xfrm>
            <a:off x="643467" y="1062155"/>
            <a:ext cx="10905066" cy="1135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/>
              <a:t>Justificación</a:t>
            </a:r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1" b="34807"/>
          <a:stretch/>
        </p:blipFill>
        <p:spPr bwMode="auto">
          <a:xfrm>
            <a:off x="-1" y="0"/>
            <a:ext cx="2358189" cy="5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2706124" y="122837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294048" y="122837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693" y="55580"/>
            <a:ext cx="875498" cy="709863"/>
          </a:xfrm>
          <a:prstGeom prst="rect">
            <a:avLst/>
          </a:prstGeom>
        </p:spPr>
      </p:pic>
      <p:pic>
        <p:nvPicPr>
          <p:cNvPr id="17" name="Imagen 4">
            <a:extLst>
              <a:ext uri="{FF2B5EF4-FFF2-40B4-BE49-F238E27FC236}">
                <a16:creationId xmlns:a16="http://schemas.microsoft.com/office/drawing/2014/main" xmlns="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6368" y="84818"/>
            <a:ext cx="2029517" cy="6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74307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xmlns="" id="{0DDDC577-7A7E-F54C-BFE9-E7177C58E6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7239" y="1867028"/>
            <a:ext cx="7977522" cy="4454979"/>
          </a:xfrm>
          <a:prstGeom prst="rect">
            <a:avLst/>
          </a:prstGeom>
        </p:spPr>
      </p:pic>
      <p:sp>
        <p:nvSpPr>
          <p:cNvPr id="11" name="Título 1">
            <a:extLst>
              <a:ext uri="{FF2B5EF4-FFF2-40B4-BE49-F238E27FC236}">
                <a16:creationId xmlns:a16="http://schemas.microsoft.com/office/drawing/2014/main" xmlns="" id="{206891C8-06D1-4C49-A8A8-D963C7B51928}"/>
              </a:ext>
            </a:extLst>
          </p:cNvPr>
          <p:cNvSpPr txBox="1">
            <a:spLocks/>
          </p:cNvSpPr>
          <p:nvPr/>
        </p:nvSpPr>
        <p:spPr>
          <a:xfrm>
            <a:off x="643467" y="863262"/>
            <a:ext cx="10905066" cy="11357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ES" sz="3600" b="1" dirty="0"/>
              <a:t>Causas de fallecimiento en donantes</a:t>
            </a:r>
          </a:p>
        </p:txBody>
      </p:sp>
      <p:sp>
        <p:nvSpPr>
          <p:cNvPr id="12" name="Rectángulo 11">
            <a:extLst>
              <a:ext uri="{FF2B5EF4-FFF2-40B4-BE49-F238E27FC236}">
                <a16:creationId xmlns:a16="http://schemas.microsoft.com/office/drawing/2014/main" xmlns="" id="{F31F6CF7-3D4F-F247-B908-8BADFBD06E71}"/>
              </a:ext>
            </a:extLst>
          </p:cNvPr>
          <p:cNvSpPr/>
          <p:nvPr/>
        </p:nvSpPr>
        <p:spPr>
          <a:xfrm>
            <a:off x="3453235" y="6322007"/>
            <a:ext cx="50438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" dirty="0"/>
              <a:t>Fuente: Organización Nacional de Trasplantes (ONT)</a:t>
            </a:r>
          </a:p>
        </p:txBody>
      </p:sp>
      <p:pic>
        <p:nvPicPr>
          <p:cNvPr id="15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1" b="34807"/>
          <a:stretch/>
        </p:blipFill>
        <p:spPr bwMode="auto">
          <a:xfrm>
            <a:off x="-1" y="0"/>
            <a:ext cx="2358189" cy="5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15 CuadroTexto"/>
          <p:cNvSpPr txBox="1"/>
          <p:nvPr/>
        </p:nvSpPr>
        <p:spPr>
          <a:xfrm>
            <a:off x="2706124" y="122837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17" name="16 CuadroTexto"/>
          <p:cNvSpPr txBox="1"/>
          <p:nvPr/>
        </p:nvSpPr>
        <p:spPr>
          <a:xfrm>
            <a:off x="6294048" y="122837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pic>
        <p:nvPicPr>
          <p:cNvPr id="18" name="17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693" y="55580"/>
            <a:ext cx="875498" cy="709863"/>
          </a:xfrm>
          <a:prstGeom prst="rect">
            <a:avLst/>
          </a:prstGeom>
        </p:spPr>
      </p:pic>
      <p:pic>
        <p:nvPicPr>
          <p:cNvPr id="19" name="Imagen 4">
            <a:extLst>
              <a:ext uri="{FF2B5EF4-FFF2-40B4-BE49-F238E27FC236}">
                <a16:creationId xmlns:a16="http://schemas.microsoft.com/office/drawing/2014/main" xmlns="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6368" y="84818"/>
            <a:ext cx="2029517" cy="6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8993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>
            <a:extLst>
              <a:ext uri="{FF2B5EF4-FFF2-40B4-BE49-F238E27FC236}">
                <a16:creationId xmlns:a16="http://schemas.microsoft.com/office/drawing/2014/main" xmlns="" id="{2B566528-1B12-4246-9431-5C2D7D0811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5" y="1197009"/>
            <a:ext cx="10905066" cy="1135737"/>
          </a:xfrm>
        </p:spPr>
        <p:txBody>
          <a:bodyPr>
            <a:normAutofit/>
          </a:bodyPr>
          <a:lstStyle/>
          <a:p>
            <a:r>
              <a:rPr lang="es-ES" sz="3600" b="1" dirty="0"/>
              <a:t>Consideraciones adicionales</a:t>
            </a:r>
          </a:p>
        </p:txBody>
      </p:sp>
      <p:pic>
        <p:nvPicPr>
          <p:cNvPr id="5" name="Picture 12" descr="D:\CARMEN\Proyectos concedidos\año 2008\trasplante hepatico\imagenes quirofano\DSC02312.JPG">
            <a:extLst>
              <a:ext uri="{FF2B5EF4-FFF2-40B4-BE49-F238E27FC236}">
                <a16:creationId xmlns:a16="http://schemas.microsoft.com/office/drawing/2014/main" xmlns="" id="{3991B71B-2DE0-2743-A856-4C26E6DEF7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24883" r="7292" b="-3"/>
          <a:stretch/>
        </p:blipFill>
        <p:spPr bwMode="auto">
          <a:xfrm>
            <a:off x="7777393" y="1976277"/>
            <a:ext cx="4414606" cy="4881723"/>
          </a:xfrm>
          <a:custGeom>
            <a:avLst/>
            <a:gdLst>
              <a:gd name="connsiteX0" fmla="*/ 3151661 w 4414606"/>
              <a:gd name="connsiteY0" fmla="*/ 0 h 4881723"/>
              <a:gd name="connsiteX1" fmla="*/ 4414606 w 4414606"/>
              <a:gd name="connsiteY1" fmla="*/ 1262946 h 4881723"/>
              <a:gd name="connsiteX2" fmla="*/ 4414606 w 4414606"/>
              <a:gd name="connsiteY2" fmla="*/ 4881723 h 4881723"/>
              <a:gd name="connsiteX3" fmla="*/ 1730061 w 4414606"/>
              <a:gd name="connsiteY3" fmla="*/ 4881723 h 4881723"/>
              <a:gd name="connsiteX4" fmla="*/ 0 w 4414606"/>
              <a:gd name="connsiteY4" fmla="*/ 3151662 h 488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4606" h="4881723">
                <a:moveTo>
                  <a:pt x="3151661" y="0"/>
                </a:moveTo>
                <a:lnTo>
                  <a:pt x="4414606" y="1262946"/>
                </a:lnTo>
                <a:lnTo>
                  <a:pt x="4414606" y="4881723"/>
                </a:lnTo>
                <a:lnTo>
                  <a:pt x="1730061" y="4881723"/>
                </a:lnTo>
                <a:lnTo>
                  <a:pt x="0" y="3151662"/>
                </a:lnTo>
                <a:close/>
              </a:path>
            </a:pathLst>
          </a:custGeom>
          <a:noFill/>
        </p:spPr>
      </p:pic>
      <p:sp>
        <p:nvSpPr>
          <p:cNvPr id="21" name="Rectangle 11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xmlns="" id="{A580F890-B085-4E95-96AA-55AEBEC5CE6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xmlns="" id="{D3F51FEB-38FB-4F6C-9F7B-2F2AFAB654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7">
            <a:extLst>
              <a:ext uri="{FF2B5EF4-FFF2-40B4-BE49-F238E27FC236}">
                <a16:creationId xmlns:a16="http://schemas.microsoft.com/office/drawing/2014/main" xmlns="" id="{1E547BA6-BAE0-43BB-A7CA-60F69CE252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48FBEEC0-B5B9-3F49-B938-3D071F1BA0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728096" y="2000229"/>
            <a:ext cx="6855077" cy="48577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just"/>
            <a:endParaRPr lang="es-ES_tradnl" altLang="es-ES" sz="1600" dirty="0"/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Validación preclínica. </a:t>
            </a: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Compatibilidad con modelo porcino (u otros)</a:t>
            </a: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Preservación de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diferentes órganos</a:t>
            </a:r>
            <a:endParaRPr lang="es-ES" sz="18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Control hemodinámico </a:t>
            </a: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(presión arterial media)</a:t>
            </a: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s-ES_tradnl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Sistema adaptable </a:t>
            </a: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a diferencias vasculares</a:t>
            </a: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Actividad secretora </a:t>
            </a: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s-ES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análisis de fluidos)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Control de temperatura (</a:t>
            </a:r>
            <a:r>
              <a:rPr lang="es-ES_tradnl" sz="1800" b="1" dirty="0" err="1">
                <a:latin typeface="Calibri" panose="020F0502020204030204" pitchFamily="34" charset="0"/>
                <a:cs typeface="Times New Roman" panose="02020603050405020304" pitchFamily="18" charset="0"/>
              </a:rPr>
              <a:t>normotermia</a:t>
            </a: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Autonomía </a:t>
            </a: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800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r>
              <a:rPr lang="es-ES_tradnl" sz="1800" dirty="0">
                <a:latin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Suministro de fármacos y nutrientes </a:t>
            </a:r>
            <a:endParaRPr lang="es-ES" sz="18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lang="es-ES_tradnl" sz="1800" b="1" dirty="0">
                <a:latin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s-ES" sz="1800" b="1" dirty="0">
              <a:latin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1" b="34807"/>
          <a:stretch/>
        </p:blipFill>
        <p:spPr bwMode="auto">
          <a:xfrm>
            <a:off x="-1" y="0"/>
            <a:ext cx="2358189" cy="5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CuadroTexto"/>
          <p:cNvSpPr txBox="1"/>
          <p:nvPr/>
        </p:nvSpPr>
        <p:spPr>
          <a:xfrm>
            <a:off x="2706124" y="122837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294048" y="122837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pic>
        <p:nvPicPr>
          <p:cNvPr id="25" name="2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693" y="55580"/>
            <a:ext cx="875498" cy="709863"/>
          </a:xfrm>
          <a:prstGeom prst="rect">
            <a:avLst/>
          </a:prstGeom>
        </p:spPr>
      </p:pic>
      <p:pic>
        <p:nvPicPr>
          <p:cNvPr id="26" name="Imagen 4">
            <a:extLst>
              <a:ext uri="{FF2B5EF4-FFF2-40B4-BE49-F238E27FC236}">
                <a16:creationId xmlns:a16="http://schemas.microsoft.com/office/drawing/2014/main" xmlns="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6368" y="84818"/>
            <a:ext cx="2029517" cy="6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26859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3529"/>
            <a:ext cx="10515599" cy="1325563"/>
          </a:xfrm>
        </p:spPr>
        <p:txBody>
          <a:bodyPr>
            <a:normAutofit/>
          </a:bodyPr>
          <a:lstStyle/>
          <a:p>
            <a:r>
              <a:rPr lang="es-ES" sz="3200" b="1" dirty="0"/>
              <a:t>Escenarios de validación</a:t>
            </a:r>
          </a:p>
        </p:txBody>
      </p:sp>
      <p:sp>
        <p:nvSpPr>
          <p:cNvPr id="4" name="2 Marcador de contenido">
            <a:extLst>
              <a:ext uri="{FF2B5EF4-FFF2-40B4-BE49-F238E27FC236}">
                <a16:creationId xmlns:a16="http://schemas.microsoft.com/office/drawing/2014/main" xmlns="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730" y="1750036"/>
            <a:ext cx="7179159" cy="4916173"/>
          </a:xfrm>
        </p:spPr>
        <p:txBody>
          <a:bodyPr>
            <a:noAutofit/>
          </a:bodyPr>
          <a:lstStyle/>
          <a:p>
            <a:r>
              <a:rPr lang="es-ES" altLang="es-ES" sz="1800" u="sng" dirty="0"/>
              <a:t>Validación preclínica</a:t>
            </a:r>
            <a:r>
              <a:rPr lang="es-ES" altLang="es-ES" sz="1800" dirty="0"/>
              <a:t> (CCMIJU)</a:t>
            </a:r>
          </a:p>
          <a:p>
            <a:endParaRPr lang="es-ES" altLang="es-ES" sz="1800" u="sng" dirty="0"/>
          </a:p>
          <a:p>
            <a:pPr lvl="1"/>
            <a:r>
              <a:rPr lang="es-ES" altLang="es-ES" sz="1600" b="1" dirty="0"/>
              <a:t>Modelo porcino</a:t>
            </a:r>
          </a:p>
          <a:p>
            <a:pPr marL="457200" lvl="1" indent="0">
              <a:buNone/>
            </a:pPr>
            <a:endParaRPr lang="es-ES" altLang="es-ES" sz="1600" dirty="0"/>
          </a:p>
          <a:p>
            <a:pPr lvl="1"/>
            <a:r>
              <a:rPr lang="es-ES" altLang="es-ES" sz="1600" b="1" dirty="0"/>
              <a:t>Microcirugía</a:t>
            </a:r>
            <a:r>
              <a:rPr lang="es-ES" altLang="es-ES" sz="1600" dirty="0"/>
              <a:t> en anastomosis vasculares </a:t>
            </a:r>
          </a:p>
          <a:p>
            <a:pPr marL="457200" lvl="1" indent="0">
              <a:buNone/>
            </a:pPr>
            <a:endParaRPr lang="es-ES" altLang="es-ES" sz="1600" dirty="0"/>
          </a:p>
          <a:p>
            <a:pPr lvl="1"/>
            <a:r>
              <a:rPr lang="es-ES" altLang="es-ES" sz="1600" b="1" dirty="0"/>
              <a:t>Validación tecnológica </a:t>
            </a:r>
            <a:r>
              <a:rPr lang="es-ES" altLang="es-ES" sz="1600" dirty="0"/>
              <a:t>de dispositivos quirúrgicos </a:t>
            </a:r>
          </a:p>
          <a:p>
            <a:pPr marL="457200" lvl="1" indent="0">
              <a:buNone/>
            </a:pPr>
            <a:endParaRPr lang="es-ES" altLang="es-ES" sz="1600" dirty="0"/>
          </a:p>
          <a:p>
            <a:pPr lvl="2"/>
            <a:r>
              <a:rPr lang="es-ES" altLang="es-ES" sz="1600" dirty="0"/>
              <a:t>Especialistas en trasplantes de órganos</a:t>
            </a:r>
          </a:p>
          <a:p>
            <a:pPr lvl="2"/>
            <a:r>
              <a:rPr lang="es-ES" altLang="es-ES" sz="1600" dirty="0"/>
              <a:t>Especialistas en IA</a:t>
            </a:r>
          </a:p>
          <a:p>
            <a:pPr lvl="3"/>
            <a:r>
              <a:rPr lang="es-ES" altLang="es-ES" sz="1400" dirty="0"/>
              <a:t>Parámetros metabólicos</a:t>
            </a:r>
          </a:p>
          <a:p>
            <a:pPr lvl="3"/>
            <a:r>
              <a:rPr lang="es-ES" altLang="es-ES" sz="1400" dirty="0"/>
              <a:t>Parámetros hemodinámicos</a:t>
            </a:r>
          </a:p>
          <a:p>
            <a:pPr lvl="3"/>
            <a:r>
              <a:rPr lang="es-ES" altLang="es-ES" sz="1400" dirty="0"/>
              <a:t>Datos preclínicos</a:t>
            </a:r>
          </a:p>
          <a:p>
            <a:pPr lvl="3"/>
            <a:r>
              <a:rPr lang="es-ES" altLang="es-ES" sz="1400" dirty="0"/>
              <a:t>Algoritmos viabilidad post-mortem</a:t>
            </a:r>
          </a:p>
          <a:p>
            <a:pPr marL="1371600" lvl="3" indent="0">
              <a:buNone/>
            </a:pPr>
            <a:endParaRPr lang="es-ES" altLang="es-ES" sz="1400" dirty="0"/>
          </a:p>
          <a:p>
            <a:pPr marL="457200" lvl="1" indent="0">
              <a:buNone/>
            </a:pPr>
            <a:endParaRPr lang="es-ES_tradnl" altLang="es-ES" sz="1600" dirty="0"/>
          </a:p>
          <a:p>
            <a:pPr marL="457200" lvl="1" indent="0">
              <a:buNone/>
            </a:pPr>
            <a:endParaRPr lang="es-ES" altLang="es-ES" sz="1800" dirty="0"/>
          </a:p>
          <a:p>
            <a:pPr marL="0" indent="0">
              <a:buNone/>
            </a:pPr>
            <a:endParaRPr lang="es-ES" altLang="es-ES" sz="1800" dirty="0"/>
          </a:p>
          <a:p>
            <a:pPr marL="457200" lvl="1" indent="0">
              <a:buNone/>
            </a:pPr>
            <a:endParaRPr lang="es-ES" sz="1800" dirty="0"/>
          </a:p>
        </p:txBody>
      </p:sp>
      <p:pic>
        <p:nvPicPr>
          <p:cNvPr id="10" name="11 Imagen" descr="IMG_5982.JPG">
            <a:extLst>
              <a:ext uri="{FF2B5EF4-FFF2-40B4-BE49-F238E27FC236}">
                <a16:creationId xmlns:a16="http://schemas.microsoft.com/office/drawing/2014/main" xmlns="" id="{D7195A74-6AB0-9D40-A3D1-CEED20A0D4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7" r="11414" b="5901"/>
          <a:stretch>
            <a:fillRect/>
          </a:stretch>
        </p:blipFill>
        <p:spPr bwMode="auto">
          <a:xfrm>
            <a:off x="7718143" y="2009092"/>
            <a:ext cx="3906590" cy="350254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1" b="34807"/>
          <a:stretch/>
        </p:blipFill>
        <p:spPr bwMode="auto">
          <a:xfrm>
            <a:off x="-1" y="0"/>
            <a:ext cx="2358189" cy="5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2706124" y="122837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294048" y="122837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693" y="55580"/>
            <a:ext cx="875498" cy="709863"/>
          </a:xfrm>
          <a:prstGeom prst="rect">
            <a:avLst/>
          </a:prstGeom>
        </p:spPr>
      </p:pic>
      <p:pic>
        <p:nvPicPr>
          <p:cNvPr id="17" name="Imagen 4">
            <a:extLst>
              <a:ext uri="{FF2B5EF4-FFF2-40B4-BE49-F238E27FC236}">
                <a16:creationId xmlns:a16="http://schemas.microsoft.com/office/drawing/2014/main" xmlns="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6368" y="84818"/>
            <a:ext cx="2029517" cy="6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68539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768868"/>
            <a:ext cx="6208776" cy="1344168"/>
          </a:xfrm>
        </p:spPr>
        <p:txBody>
          <a:bodyPr>
            <a:normAutofit/>
          </a:bodyPr>
          <a:lstStyle/>
          <a:p>
            <a:r>
              <a:rPr lang="es-ES" b="1" dirty="0"/>
              <a:t>Contenidos</a:t>
            </a:r>
          </a:p>
        </p:txBody>
      </p:sp>
      <p:sp>
        <p:nvSpPr>
          <p:cNvPr id="4" name="2 Marcador de contenido">
            <a:extLst>
              <a:ext uri="{FF2B5EF4-FFF2-40B4-BE49-F238E27FC236}">
                <a16:creationId xmlns:a16="http://schemas.microsoft.com/office/drawing/2014/main" xmlns="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250196"/>
            <a:ext cx="6208776" cy="3967724"/>
          </a:xfrm>
        </p:spPr>
        <p:txBody>
          <a:bodyPr>
            <a:normAutofit/>
          </a:bodyPr>
          <a:lstStyle/>
          <a:p>
            <a:r>
              <a:rPr lang="es-ES" altLang="es-ES" sz="2400" dirty="0"/>
              <a:t>Situación Actual</a:t>
            </a:r>
          </a:p>
          <a:p>
            <a:pPr lvl="1"/>
            <a:r>
              <a:rPr lang="es-ES" altLang="es-ES" dirty="0"/>
              <a:t>Antecedentes</a:t>
            </a:r>
          </a:p>
          <a:p>
            <a:pPr lvl="1"/>
            <a:r>
              <a:rPr lang="es-ES" altLang="es-ES" dirty="0"/>
              <a:t>Preservación de órganos</a:t>
            </a:r>
          </a:p>
          <a:p>
            <a:r>
              <a:rPr lang="es-ES" altLang="es-ES" sz="2400" dirty="0"/>
              <a:t>Reto tecnológico</a:t>
            </a:r>
          </a:p>
          <a:p>
            <a:pPr lvl="1"/>
            <a:r>
              <a:rPr lang="es-ES" altLang="es-ES" dirty="0"/>
              <a:t>Problemática</a:t>
            </a:r>
          </a:p>
          <a:p>
            <a:pPr lvl="1"/>
            <a:r>
              <a:rPr lang="es-ES" altLang="es-ES" dirty="0"/>
              <a:t>Necesidad</a:t>
            </a:r>
          </a:p>
          <a:p>
            <a:pPr lvl="1"/>
            <a:r>
              <a:rPr lang="es-ES" altLang="es-ES" dirty="0"/>
              <a:t>Objetivos</a:t>
            </a:r>
          </a:p>
          <a:p>
            <a:r>
              <a:rPr lang="es-ES" altLang="es-ES" sz="2400" dirty="0"/>
              <a:t>Justificación de la necesidad</a:t>
            </a:r>
          </a:p>
          <a:p>
            <a:r>
              <a:rPr lang="es-ES" altLang="es-ES" sz="2400" dirty="0"/>
              <a:t>Otros aspectos</a:t>
            </a:r>
            <a:endParaRPr lang="en-GB" altLang="es-ES" sz="2400" dirty="0"/>
          </a:p>
          <a:p>
            <a:endParaRPr lang="es-ES" sz="2400" dirty="0"/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xmlns="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046368" y="84818"/>
            <a:ext cx="2029517" cy="680625"/>
          </a:xfrm>
          <a:prstGeom prst="rect">
            <a:avLst/>
          </a:prstGeom>
        </p:spPr>
      </p:pic>
      <p:pic>
        <p:nvPicPr>
          <p:cNvPr id="18" name="Picture 4" descr="D:\CARMEN\SERVICIOS INVESTIGACION  + FORMACION\PEPE ASENCIO HEPATECTOMIAS 2012\julio 2013\IMAG1622.jpg">
            <a:extLst>
              <a:ext uri="{FF2B5EF4-FFF2-40B4-BE49-F238E27FC236}">
                <a16:creationId xmlns:a16="http://schemas.microsoft.com/office/drawing/2014/main" xmlns="" id="{D21D0474-0131-EB4D-8E69-9B83C2938E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9739" y="2533954"/>
            <a:ext cx="5325004" cy="3188429"/>
          </a:xfrm>
          <a:prstGeom prst="rect">
            <a:avLst/>
          </a:prstGeom>
          <a:noFill/>
        </p:spPr>
      </p:pic>
      <p:pic>
        <p:nvPicPr>
          <p:cNvPr id="7" name="6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693" y="55580"/>
            <a:ext cx="875498" cy="709863"/>
          </a:xfrm>
          <a:prstGeom prst="rect">
            <a:avLst/>
          </a:prstGeom>
        </p:spPr>
      </p:pic>
      <p:sp>
        <p:nvSpPr>
          <p:cNvPr id="8" name="7 CuadroTexto"/>
          <p:cNvSpPr txBox="1"/>
          <p:nvPr/>
        </p:nvSpPr>
        <p:spPr>
          <a:xfrm>
            <a:off x="2706124" y="122837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9" name="8 CuadroTexto"/>
          <p:cNvSpPr txBox="1"/>
          <p:nvPr/>
        </p:nvSpPr>
        <p:spPr>
          <a:xfrm>
            <a:off x="6294048" y="122837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sp>
        <p:nvSpPr>
          <p:cNvPr id="6" name="AutoShape 2" descr="Resultado de imagen de logo cdti ministerio de ciencia e innovación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0" name="AutoShape 4" descr="Resultado de imagen de logo cdti ministerio de ciencia e innovación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sp>
        <p:nvSpPr>
          <p:cNvPr id="11" name="AutoShape 6" descr="Resultado de imagen de logo cdti ministerio de ciencia e innovación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1" b="34807"/>
          <a:stretch/>
        </p:blipFill>
        <p:spPr bwMode="auto">
          <a:xfrm>
            <a:off x="-1" y="0"/>
            <a:ext cx="2358189" cy="5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72194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41976" y="768868"/>
            <a:ext cx="6208776" cy="1344168"/>
          </a:xfrm>
        </p:spPr>
        <p:txBody>
          <a:bodyPr>
            <a:normAutofit/>
          </a:bodyPr>
          <a:lstStyle/>
          <a:p>
            <a:r>
              <a:rPr lang="es-ES" b="1" dirty="0"/>
              <a:t>Situación actual</a:t>
            </a:r>
          </a:p>
        </p:txBody>
      </p:sp>
      <p:pic>
        <p:nvPicPr>
          <p:cNvPr id="5" name="Picture 10" descr="D:\CARMEN\Proyectos concedidos\AÑO 2005\TRASPL. HEPA. INTERREG\IMAGENES\TRASPLANTE HEPATI\2005-12-01\CIRUGIA BANCO EQUIPO.jpg">
            <a:extLst>
              <a:ext uri="{FF2B5EF4-FFF2-40B4-BE49-F238E27FC236}">
                <a16:creationId xmlns:a16="http://schemas.microsoft.com/office/drawing/2014/main" xmlns="" id="{94F7F2D4-03BD-1147-85D5-18C9264C430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16477" r="14481"/>
          <a:stretch/>
        </p:blipFill>
        <p:spPr bwMode="auto">
          <a:xfrm>
            <a:off x="1044276" y="2825496"/>
            <a:ext cx="3122928" cy="3392424"/>
          </a:xfrm>
          <a:prstGeom prst="rect">
            <a:avLst/>
          </a:prstGeom>
          <a:noFill/>
        </p:spPr>
      </p:pic>
      <p:sp>
        <p:nvSpPr>
          <p:cNvPr id="4" name="2 Marcador de contenido">
            <a:extLst>
              <a:ext uri="{FF2B5EF4-FFF2-40B4-BE49-F238E27FC236}">
                <a16:creationId xmlns:a16="http://schemas.microsoft.com/office/drawing/2014/main" xmlns="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41976" y="2250196"/>
            <a:ext cx="6208776" cy="3967724"/>
          </a:xfrm>
        </p:spPr>
        <p:txBody>
          <a:bodyPr>
            <a:normAutofit/>
          </a:bodyPr>
          <a:lstStyle/>
          <a:p>
            <a:r>
              <a:rPr lang="es-ES" altLang="es-ES" sz="2400" u="sng" dirty="0"/>
              <a:t>Antecedentes</a:t>
            </a:r>
          </a:p>
          <a:p>
            <a:endParaRPr lang="es-ES" altLang="es-ES" sz="2400" dirty="0"/>
          </a:p>
          <a:p>
            <a:pPr marL="0" indent="0" algn="just">
              <a:buNone/>
            </a:pPr>
            <a:r>
              <a:rPr lang="es-ES" altLang="es-ES" sz="2400" b="1" dirty="0"/>
              <a:t>Trasplante</a:t>
            </a:r>
            <a:r>
              <a:rPr lang="es-ES" altLang="es-ES" sz="2400" dirty="0"/>
              <a:t>: Tratamiento de fallo terminal en la mayoría de órganos esenciales.</a:t>
            </a:r>
          </a:p>
          <a:p>
            <a:pPr marL="0" indent="0">
              <a:buNone/>
            </a:pPr>
            <a:endParaRPr lang="es-ES" altLang="es-ES" sz="2400" dirty="0"/>
          </a:p>
          <a:p>
            <a:pPr marL="0" indent="0" algn="just">
              <a:buNone/>
            </a:pPr>
            <a:r>
              <a:rPr lang="es-ES" altLang="es-ES" sz="2400" dirty="0"/>
              <a:t>Alcance Óptima </a:t>
            </a:r>
            <a:r>
              <a:rPr lang="es-ES" altLang="es-ES" sz="2400" b="1" dirty="0"/>
              <a:t>preservación</a:t>
            </a:r>
            <a:r>
              <a:rPr lang="es-ES" altLang="es-ES" sz="2400" dirty="0"/>
              <a:t> desde su extracción hasta su implante</a:t>
            </a:r>
          </a:p>
          <a:p>
            <a:pPr marL="0" indent="0">
              <a:buNone/>
            </a:pPr>
            <a:endParaRPr lang="es-ES" altLang="es-ES" sz="2400" dirty="0"/>
          </a:p>
          <a:p>
            <a:pPr marL="457200" lvl="1" indent="0">
              <a:buNone/>
            </a:pPr>
            <a:endParaRPr lang="es-ES" dirty="0"/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1" b="34807"/>
          <a:stretch/>
        </p:blipFill>
        <p:spPr bwMode="auto">
          <a:xfrm>
            <a:off x="-1" y="0"/>
            <a:ext cx="2358189" cy="5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2706124" y="122837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294048" y="122837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693" y="55580"/>
            <a:ext cx="875498" cy="709863"/>
          </a:xfrm>
          <a:prstGeom prst="rect">
            <a:avLst/>
          </a:prstGeom>
        </p:spPr>
      </p:pic>
      <p:pic>
        <p:nvPicPr>
          <p:cNvPr id="15" name="Imagen 4">
            <a:extLst>
              <a:ext uri="{FF2B5EF4-FFF2-40B4-BE49-F238E27FC236}">
                <a16:creationId xmlns:a16="http://schemas.microsoft.com/office/drawing/2014/main" xmlns="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6368" y="84818"/>
            <a:ext cx="2029517" cy="6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25234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>
            <a:extLst>
              <a:ext uri="{FF2B5EF4-FFF2-40B4-BE49-F238E27FC236}">
                <a16:creationId xmlns:a16="http://schemas.microsoft.com/office/drawing/2014/main" xmlns="" id="{2B566528-1B12-4246-9431-5C2D7D0811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5" y="1197009"/>
            <a:ext cx="10905066" cy="1135737"/>
          </a:xfrm>
        </p:spPr>
        <p:txBody>
          <a:bodyPr>
            <a:normAutofit/>
          </a:bodyPr>
          <a:lstStyle/>
          <a:p>
            <a:r>
              <a:rPr lang="es-ES" sz="3600" b="1" dirty="0"/>
              <a:t>Situación actual</a:t>
            </a:r>
          </a:p>
        </p:txBody>
      </p:sp>
      <p:sp>
        <p:nvSpPr>
          <p:cNvPr id="4" name="2 Marcador de contenido">
            <a:extLst>
              <a:ext uri="{FF2B5EF4-FFF2-40B4-BE49-F238E27FC236}">
                <a16:creationId xmlns:a16="http://schemas.microsoft.com/office/drawing/2014/main" xmlns="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3467" y="2899053"/>
            <a:ext cx="6891188" cy="4393982"/>
          </a:xfrm>
        </p:spPr>
        <p:txBody>
          <a:bodyPr>
            <a:normAutofit/>
          </a:bodyPr>
          <a:lstStyle/>
          <a:p>
            <a:r>
              <a:rPr lang="es-ES" altLang="es-ES" sz="2000" u="sng" dirty="0"/>
              <a:t>Sistemas de preservación:</a:t>
            </a:r>
          </a:p>
          <a:p>
            <a:endParaRPr lang="es-ES" altLang="es-ES" sz="2000" dirty="0"/>
          </a:p>
          <a:p>
            <a:pPr lvl="1"/>
            <a:r>
              <a:rPr lang="es-ES" altLang="es-ES" sz="2000" dirty="0"/>
              <a:t>Almacenamiento estático en frío</a:t>
            </a:r>
          </a:p>
          <a:p>
            <a:pPr lvl="1"/>
            <a:r>
              <a:rPr lang="es-ES" altLang="es-ES" sz="2000" dirty="0"/>
              <a:t>Preservación dinámica en frío (perfusión hipotérmica)</a:t>
            </a:r>
          </a:p>
          <a:p>
            <a:pPr lvl="1"/>
            <a:r>
              <a:rPr lang="es-ES" altLang="es-ES" sz="2000" dirty="0"/>
              <a:t>Preservación en </a:t>
            </a:r>
            <a:r>
              <a:rPr lang="es-ES" altLang="es-ES" sz="2000" dirty="0" err="1"/>
              <a:t>normotermia</a:t>
            </a:r>
            <a:endParaRPr lang="es-ES" altLang="es-ES" sz="2000" dirty="0"/>
          </a:p>
          <a:p>
            <a:pPr marL="0" indent="0">
              <a:buNone/>
            </a:pPr>
            <a:endParaRPr lang="es-ES" altLang="es-ES" sz="2000" dirty="0"/>
          </a:p>
          <a:p>
            <a:pPr marL="457200" lvl="1" indent="0">
              <a:buNone/>
            </a:pPr>
            <a:endParaRPr lang="es-ES" sz="2000" dirty="0"/>
          </a:p>
        </p:txBody>
      </p:sp>
      <p:pic>
        <p:nvPicPr>
          <p:cNvPr id="5" name="Picture 12" descr="D:\CARMEN\Proyectos concedidos\año 2008\trasplante hepatico\imagenes quirofano\DSC02312.JPG">
            <a:extLst>
              <a:ext uri="{FF2B5EF4-FFF2-40B4-BE49-F238E27FC236}">
                <a16:creationId xmlns:a16="http://schemas.microsoft.com/office/drawing/2014/main" xmlns="" id="{3991B71B-2DE0-2743-A856-4C26E6DEF7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24883" r="7292" b="-3"/>
          <a:stretch/>
        </p:blipFill>
        <p:spPr bwMode="auto">
          <a:xfrm>
            <a:off x="7777393" y="1976277"/>
            <a:ext cx="4414606" cy="4881723"/>
          </a:xfrm>
          <a:custGeom>
            <a:avLst/>
            <a:gdLst>
              <a:gd name="connsiteX0" fmla="*/ 3151661 w 4414606"/>
              <a:gd name="connsiteY0" fmla="*/ 0 h 4881723"/>
              <a:gd name="connsiteX1" fmla="*/ 4414606 w 4414606"/>
              <a:gd name="connsiteY1" fmla="*/ 1262946 h 4881723"/>
              <a:gd name="connsiteX2" fmla="*/ 4414606 w 4414606"/>
              <a:gd name="connsiteY2" fmla="*/ 4881723 h 4881723"/>
              <a:gd name="connsiteX3" fmla="*/ 1730061 w 4414606"/>
              <a:gd name="connsiteY3" fmla="*/ 4881723 h 4881723"/>
              <a:gd name="connsiteX4" fmla="*/ 0 w 4414606"/>
              <a:gd name="connsiteY4" fmla="*/ 3151662 h 488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4606" h="4881723">
                <a:moveTo>
                  <a:pt x="3151661" y="0"/>
                </a:moveTo>
                <a:lnTo>
                  <a:pt x="4414606" y="1262946"/>
                </a:lnTo>
                <a:lnTo>
                  <a:pt x="4414606" y="4881723"/>
                </a:lnTo>
                <a:lnTo>
                  <a:pt x="1730061" y="4881723"/>
                </a:lnTo>
                <a:lnTo>
                  <a:pt x="0" y="3151662"/>
                </a:lnTo>
                <a:close/>
              </a:path>
            </a:pathLst>
          </a:custGeom>
          <a:noFill/>
        </p:spPr>
      </p:pic>
      <p:sp>
        <p:nvSpPr>
          <p:cNvPr id="21" name="Rectangle 11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xmlns="" id="{A580F890-B085-4E95-96AA-55AEBEC5CE6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xmlns="" id="{D3F51FEB-38FB-4F6C-9F7B-2F2AFAB654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7">
            <a:extLst>
              <a:ext uri="{FF2B5EF4-FFF2-40B4-BE49-F238E27FC236}">
                <a16:creationId xmlns:a16="http://schemas.microsoft.com/office/drawing/2014/main" xmlns="" id="{1E547BA6-BAE0-43BB-A7CA-60F69CE252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1" b="34807"/>
          <a:stretch/>
        </p:blipFill>
        <p:spPr bwMode="auto">
          <a:xfrm>
            <a:off x="-1" y="0"/>
            <a:ext cx="2358189" cy="5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17 CuadroTexto"/>
          <p:cNvSpPr txBox="1"/>
          <p:nvPr/>
        </p:nvSpPr>
        <p:spPr>
          <a:xfrm>
            <a:off x="2706124" y="122837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23" name="22 CuadroTexto"/>
          <p:cNvSpPr txBox="1"/>
          <p:nvPr/>
        </p:nvSpPr>
        <p:spPr>
          <a:xfrm>
            <a:off x="6294048" y="122837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pic>
        <p:nvPicPr>
          <p:cNvPr id="24" name="2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693" y="55580"/>
            <a:ext cx="875498" cy="709863"/>
          </a:xfrm>
          <a:prstGeom prst="rect">
            <a:avLst/>
          </a:prstGeom>
        </p:spPr>
      </p:pic>
      <p:pic>
        <p:nvPicPr>
          <p:cNvPr id="25" name="Imagen 4">
            <a:extLst>
              <a:ext uri="{FF2B5EF4-FFF2-40B4-BE49-F238E27FC236}">
                <a16:creationId xmlns:a16="http://schemas.microsoft.com/office/drawing/2014/main" xmlns="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6368" y="84818"/>
            <a:ext cx="2029517" cy="6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942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9">
            <a:extLst>
              <a:ext uri="{FF2B5EF4-FFF2-40B4-BE49-F238E27FC236}">
                <a16:creationId xmlns:a16="http://schemas.microsoft.com/office/drawing/2014/main" xmlns="" id="{D3E17859-C5F0-476F-A082-A4CB8841DB2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 bwMode="white">
          <a:xfrm>
            <a:off x="0" y="4375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683529"/>
            <a:ext cx="10515599" cy="1325563"/>
          </a:xfrm>
        </p:spPr>
        <p:txBody>
          <a:bodyPr>
            <a:normAutofit/>
          </a:bodyPr>
          <a:lstStyle/>
          <a:p>
            <a:r>
              <a:rPr lang="es-ES" sz="3200" b="1" dirty="0"/>
              <a:t>Situación actual</a:t>
            </a:r>
          </a:p>
        </p:txBody>
      </p:sp>
      <p:sp>
        <p:nvSpPr>
          <p:cNvPr id="4" name="2 Marcador de contenido">
            <a:extLst>
              <a:ext uri="{FF2B5EF4-FFF2-40B4-BE49-F238E27FC236}">
                <a16:creationId xmlns:a16="http://schemas.microsoft.com/office/drawing/2014/main" xmlns="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5730" y="1750036"/>
            <a:ext cx="7179159" cy="4916173"/>
          </a:xfrm>
        </p:spPr>
        <p:txBody>
          <a:bodyPr>
            <a:noAutofit/>
          </a:bodyPr>
          <a:lstStyle/>
          <a:p>
            <a:r>
              <a:rPr lang="es-ES" altLang="es-ES" sz="1800" u="sng" dirty="0"/>
              <a:t>Sistemas de preservación:</a:t>
            </a:r>
          </a:p>
          <a:p>
            <a:pPr marL="0" indent="0">
              <a:buNone/>
            </a:pPr>
            <a:endParaRPr lang="es-ES" altLang="es-ES" sz="1800" u="sng" dirty="0"/>
          </a:p>
          <a:p>
            <a:pPr lvl="1"/>
            <a:r>
              <a:rPr lang="es-ES" altLang="es-ES" sz="1800" b="1" u="sng" dirty="0"/>
              <a:t>Almacenamiento estático en frío</a:t>
            </a:r>
            <a:r>
              <a:rPr lang="es-ES" altLang="es-ES" sz="1800" dirty="0"/>
              <a:t>: </a:t>
            </a:r>
            <a:r>
              <a:rPr lang="es-ES_tradnl" altLang="es-ES" sz="1800" dirty="0"/>
              <a:t>S</a:t>
            </a:r>
            <a:r>
              <a:rPr lang="es-ES_tradnl" sz="1800" dirty="0"/>
              <a:t>umergir el órgano en una solución de preservación y almacenarlo a 4⁰C para ralentizar su metabolismo.</a:t>
            </a:r>
          </a:p>
          <a:p>
            <a:pPr marL="457200" lvl="1" indent="0">
              <a:buNone/>
            </a:pPr>
            <a:endParaRPr lang="es-ES_tradnl" altLang="es-ES" sz="1800" dirty="0"/>
          </a:p>
          <a:p>
            <a:pPr marL="457200" lvl="1" indent="0">
              <a:buNone/>
            </a:pPr>
            <a:r>
              <a:rPr lang="es-ES_tradnl" altLang="es-ES" sz="1800" u="sng" dirty="0"/>
              <a:t>Limitaciones</a:t>
            </a:r>
            <a:r>
              <a:rPr lang="es-ES_tradnl" altLang="es-ES" sz="1800" dirty="0"/>
              <a:t>:</a:t>
            </a:r>
          </a:p>
          <a:p>
            <a:pPr marL="457200" lvl="1" indent="0">
              <a:buNone/>
            </a:pPr>
            <a:endParaRPr lang="es-ES_tradnl" altLang="es-ES" sz="1800" dirty="0"/>
          </a:p>
          <a:p>
            <a:pPr lvl="0"/>
            <a:r>
              <a:rPr lang="es-ES_tradnl" sz="1800" dirty="0"/>
              <a:t>Inducción de daño por </a:t>
            </a:r>
            <a:r>
              <a:rPr lang="es-ES_tradnl" sz="1800" b="1" dirty="0"/>
              <a:t>isquemia-</a:t>
            </a:r>
            <a:r>
              <a:rPr lang="es-ES_tradnl" sz="1800" b="1" dirty="0" err="1"/>
              <a:t>reperfusión</a:t>
            </a:r>
            <a:r>
              <a:rPr lang="es-ES_tradnl" sz="1800" dirty="0"/>
              <a:t> al órgano, afectando negativamente a su función y viabilidad</a:t>
            </a:r>
            <a:endParaRPr lang="es-ES" sz="1800" dirty="0"/>
          </a:p>
          <a:p>
            <a:pPr lvl="0"/>
            <a:r>
              <a:rPr lang="es-ES_tradnl" sz="1800" dirty="0"/>
              <a:t>Ausencia de </a:t>
            </a:r>
            <a:r>
              <a:rPr lang="es-ES_tradnl" sz="1800" b="1" dirty="0"/>
              <a:t>información cuantitativa </a:t>
            </a:r>
            <a:r>
              <a:rPr lang="es-ES_tradnl" sz="1800" dirty="0"/>
              <a:t>que permita evaluar el estado del órgano antes del implante</a:t>
            </a:r>
            <a:endParaRPr lang="es-ES" sz="1800" dirty="0"/>
          </a:p>
          <a:p>
            <a:pPr lvl="0"/>
            <a:r>
              <a:rPr lang="es-ES_tradnl" sz="1800" dirty="0"/>
              <a:t>Empleo de </a:t>
            </a:r>
            <a:r>
              <a:rPr lang="es-ES_tradnl" sz="1800" b="1" dirty="0"/>
              <a:t>órganos óptimos</a:t>
            </a:r>
            <a:r>
              <a:rPr lang="es-ES_tradnl" sz="1800" dirty="0"/>
              <a:t>, en un número insuficiente para cubrir las necesidades actuales</a:t>
            </a:r>
            <a:endParaRPr lang="es-ES" sz="1800" dirty="0"/>
          </a:p>
          <a:p>
            <a:pPr lvl="0"/>
            <a:r>
              <a:rPr lang="es-ES_tradnl" sz="1800" b="1" dirty="0"/>
              <a:t>Tiempos de preservación </a:t>
            </a:r>
            <a:r>
              <a:rPr lang="es-ES_tradnl" sz="1800" dirty="0"/>
              <a:t>limitados, que dan lugar a resultados pobres del trasplante</a:t>
            </a:r>
            <a:endParaRPr lang="es-ES" sz="1800" dirty="0"/>
          </a:p>
          <a:p>
            <a:pPr marL="457200" lvl="1" indent="0">
              <a:buNone/>
            </a:pPr>
            <a:endParaRPr lang="es-ES" altLang="es-ES" sz="1800" dirty="0"/>
          </a:p>
          <a:p>
            <a:pPr marL="0" indent="0">
              <a:buNone/>
            </a:pPr>
            <a:endParaRPr lang="es-ES" altLang="es-ES" sz="1800" dirty="0"/>
          </a:p>
          <a:p>
            <a:pPr marL="457200" lvl="1" indent="0">
              <a:buNone/>
            </a:pPr>
            <a:endParaRPr lang="es-ES" sz="1800" dirty="0"/>
          </a:p>
        </p:txBody>
      </p:sp>
      <p:pic>
        <p:nvPicPr>
          <p:cNvPr id="5" name="Picture 10" descr="D:\CARMEN\Proyectos concedidos\AÑO 2005\TRASPL. HEPA. INTERREG\IMAGENES\TRASPLANTE HEPATI\2005-12-01\CIRUGIA BANCO EQUIPO.jpg">
            <a:extLst>
              <a:ext uri="{FF2B5EF4-FFF2-40B4-BE49-F238E27FC236}">
                <a16:creationId xmlns:a16="http://schemas.microsoft.com/office/drawing/2014/main" xmlns="" id="{A0B4FADC-603A-BA4C-98B7-A175196CE4F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13499" r="11500" b="-2"/>
          <a:stretch/>
        </p:blipFill>
        <p:spPr bwMode="auto">
          <a:xfrm>
            <a:off x="7571004" y="1771078"/>
            <a:ext cx="4504881" cy="4504881"/>
          </a:xfrm>
          <a:custGeom>
            <a:avLst/>
            <a:gdLst>
              <a:gd name="connsiteX0" fmla="*/ 1331584 w 2663168"/>
              <a:gd name="connsiteY0" fmla="*/ 0 h 2663168"/>
              <a:gd name="connsiteX1" fmla="*/ 2663168 w 2663168"/>
              <a:gd name="connsiteY1" fmla="*/ 1331584 h 2663168"/>
              <a:gd name="connsiteX2" fmla="*/ 1331584 w 2663168"/>
              <a:gd name="connsiteY2" fmla="*/ 2663168 h 2663168"/>
              <a:gd name="connsiteX3" fmla="*/ 0 w 2663168"/>
              <a:gd name="connsiteY3" fmla="*/ 1331584 h 2663168"/>
              <a:gd name="connsiteX4" fmla="*/ 1331584 w 2663168"/>
              <a:gd name="connsiteY4" fmla="*/ 0 h 26631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  <a:noFill/>
        </p:spPr>
      </p:pic>
      <p:sp>
        <p:nvSpPr>
          <p:cNvPr id="12" name="Arc 11">
            <a:extLst>
              <a:ext uri="{FF2B5EF4-FFF2-40B4-BE49-F238E27FC236}">
                <a16:creationId xmlns:a16="http://schemas.microsoft.com/office/drawing/2014/main" xmlns="" id="{70BEB1E7-2F88-40BC-B73D-42E5B6F80BF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1189197" flipV="1">
            <a:off x="6980527" y="1929807"/>
            <a:ext cx="4556632" cy="455663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xmlns="" id="{A7B99495-F43F-4D80-A44F-2CB4764EB90B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10300988" y="1969050"/>
            <a:ext cx="666675" cy="64859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7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1" b="34807"/>
          <a:stretch/>
        </p:blipFill>
        <p:spPr bwMode="auto">
          <a:xfrm>
            <a:off x="-1" y="0"/>
            <a:ext cx="2358189" cy="5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17 CuadroTexto"/>
          <p:cNvSpPr txBox="1"/>
          <p:nvPr/>
        </p:nvSpPr>
        <p:spPr>
          <a:xfrm>
            <a:off x="2706124" y="122837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19" name="18 CuadroTexto"/>
          <p:cNvSpPr txBox="1"/>
          <p:nvPr/>
        </p:nvSpPr>
        <p:spPr>
          <a:xfrm>
            <a:off x="6294048" y="122837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pic>
        <p:nvPicPr>
          <p:cNvPr id="20" name="19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693" y="55580"/>
            <a:ext cx="875498" cy="709863"/>
          </a:xfrm>
          <a:prstGeom prst="rect">
            <a:avLst/>
          </a:prstGeom>
        </p:spPr>
      </p:pic>
      <p:pic>
        <p:nvPicPr>
          <p:cNvPr id="21" name="Imagen 4">
            <a:extLst>
              <a:ext uri="{FF2B5EF4-FFF2-40B4-BE49-F238E27FC236}">
                <a16:creationId xmlns:a16="http://schemas.microsoft.com/office/drawing/2014/main" xmlns="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6368" y="84818"/>
            <a:ext cx="2029517" cy="6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23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885860"/>
            <a:ext cx="6208776" cy="13441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200" b="1" dirty="0"/>
              <a:t>Situación actual</a:t>
            </a:r>
          </a:p>
        </p:txBody>
      </p:sp>
      <p:sp>
        <p:nvSpPr>
          <p:cNvPr id="4" name="2 Marcador de contenido">
            <a:extLst>
              <a:ext uri="{FF2B5EF4-FFF2-40B4-BE49-F238E27FC236}">
                <a16:creationId xmlns:a16="http://schemas.microsoft.com/office/drawing/2014/main" xmlns="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959" y="2113036"/>
            <a:ext cx="6208776" cy="3967724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s-ES" altLang="es-ES" sz="1800" u="sng" dirty="0"/>
              <a:t>Sistemas de preservación:</a:t>
            </a:r>
          </a:p>
          <a:p>
            <a:endParaRPr lang="es-ES" altLang="es-ES" sz="1800" u="sng" dirty="0"/>
          </a:p>
          <a:p>
            <a:pPr algn="just"/>
            <a:r>
              <a:rPr lang="es-ES_tradnl" sz="1800" b="1" u="sng" dirty="0"/>
              <a:t>Preservación dinámica en frío (perfusión hipotérmica)</a:t>
            </a:r>
            <a:r>
              <a:rPr lang="es-ES_tradnl" sz="1800" b="1" dirty="0"/>
              <a:t>. </a:t>
            </a:r>
            <a:r>
              <a:rPr lang="es-ES_tradnl" sz="1800" dirty="0"/>
              <a:t>Sumergir al órgano en una solución de preservación a baja temperatura, </a:t>
            </a:r>
            <a:r>
              <a:rPr lang="es-ES_tradnl" sz="1800" dirty="0" err="1"/>
              <a:t>perfundida</a:t>
            </a:r>
            <a:r>
              <a:rPr lang="es-ES_tradnl" sz="1800" dirty="0"/>
              <a:t> por todo el órgano a través de la red vascular o con tecnología especializada. </a:t>
            </a:r>
          </a:p>
          <a:p>
            <a:endParaRPr lang="es-ES_tradnl" sz="1800" dirty="0"/>
          </a:p>
          <a:p>
            <a:pPr marL="457200" lvl="1" indent="0">
              <a:buNone/>
            </a:pPr>
            <a:r>
              <a:rPr lang="es-ES_tradnl" altLang="es-ES" sz="1800" u="sng" dirty="0"/>
              <a:t>Limitaciones</a:t>
            </a:r>
            <a:r>
              <a:rPr lang="es-ES_tradnl" altLang="es-ES" sz="1800" dirty="0"/>
              <a:t>:</a:t>
            </a:r>
          </a:p>
          <a:p>
            <a:pPr marL="457200" lvl="1" indent="0">
              <a:buNone/>
            </a:pPr>
            <a:endParaRPr lang="es-ES_tradnl" altLang="es-ES" sz="1800" dirty="0"/>
          </a:p>
          <a:p>
            <a:pPr lvl="0"/>
            <a:r>
              <a:rPr lang="es-ES_tradnl" sz="1800" b="1" dirty="0"/>
              <a:t>Escasas ventajas </a:t>
            </a:r>
            <a:r>
              <a:rPr lang="es-ES_tradnl" sz="1800" dirty="0"/>
              <a:t>frente al almacenamiento estático </a:t>
            </a:r>
          </a:p>
          <a:p>
            <a:pPr lvl="0"/>
            <a:r>
              <a:rPr lang="es-ES_tradnl" sz="1800" dirty="0"/>
              <a:t>Aumenta significativamente la </a:t>
            </a:r>
            <a:r>
              <a:rPr lang="es-ES_tradnl" sz="1800" b="1" dirty="0"/>
              <a:t>complejidad y coste </a:t>
            </a:r>
          </a:p>
          <a:p>
            <a:pPr lvl="0"/>
            <a:r>
              <a:rPr lang="es-ES_tradnl" sz="1800" dirty="0"/>
              <a:t>Uso en un </a:t>
            </a:r>
            <a:r>
              <a:rPr lang="es-ES_tradnl" sz="1800" b="1" dirty="0"/>
              <a:t>pequeño porcentaje </a:t>
            </a:r>
            <a:r>
              <a:rPr lang="es-ES_tradnl" sz="1800" dirty="0"/>
              <a:t>de los casos</a:t>
            </a:r>
            <a:endParaRPr lang="es-ES" sz="1800" dirty="0"/>
          </a:p>
          <a:p>
            <a:pPr lvl="1"/>
            <a:endParaRPr lang="es-ES" altLang="es-ES" sz="1800" b="1" u="sng" dirty="0"/>
          </a:p>
          <a:p>
            <a:endParaRPr lang="es-ES" altLang="es-ES" sz="1800" u="sng" dirty="0"/>
          </a:p>
          <a:p>
            <a:pPr lvl="1"/>
            <a:endParaRPr lang="es-ES" sz="1800" b="1" u="sng" dirty="0"/>
          </a:p>
        </p:txBody>
      </p:sp>
      <p:pic>
        <p:nvPicPr>
          <p:cNvPr id="20" name="6 Imagen" descr="IMG-20140128-WA0022.jpg">
            <a:extLst>
              <a:ext uri="{FF2B5EF4-FFF2-40B4-BE49-F238E27FC236}">
                <a16:creationId xmlns:a16="http://schemas.microsoft.com/office/drawing/2014/main" xmlns="" id="{B21F851F-7E78-F14E-9B20-7175F6EBD5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87453" y="2076345"/>
            <a:ext cx="4319588" cy="3240088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1" b="34807"/>
          <a:stretch/>
        </p:blipFill>
        <p:spPr bwMode="auto">
          <a:xfrm>
            <a:off x="-1" y="0"/>
            <a:ext cx="2358189" cy="5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2706124" y="122837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6294048" y="122837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pic>
        <p:nvPicPr>
          <p:cNvPr id="14" name="13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693" y="55580"/>
            <a:ext cx="875498" cy="709863"/>
          </a:xfrm>
          <a:prstGeom prst="rect">
            <a:avLst/>
          </a:prstGeom>
        </p:spPr>
      </p:pic>
      <p:pic>
        <p:nvPicPr>
          <p:cNvPr id="15" name="Imagen 4">
            <a:extLst>
              <a:ext uri="{FF2B5EF4-FFF2-40B4-BE49-F238E27FC236}">
                <a16:creationId xmlns:a16="http://schemas.microsoft.com/office/drawing/2014/main" xmlns="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6368" y="84818"/>
            <a:ext cx="2029517" cy="6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2921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885860"/>
            <a:ext cx="6208776" cy="1344168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z="3200" b="1" dirty="0"/>
              <a:t>Situación actual</a:t>
            </a:r>
          </a:p>
        </p:txBody>
      </p:sp>
      <p:sp>
        <p:nvSpPr>
          <p:cNvPr id="4" name="2 Marcador de contenido">
            <a:extLst>
              <a:ext uri="{FF2B5EF4-FFF2-40B4-BE49-F238E27FC236}">
                <a16:creationId xmlns:a16="http://schemas.microsoft.com/office/drawing/2014/main" xmlns="" id="{006374DD-4E03-4485-9CC0-B04578782A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9906" y="2004416"/>
            <a:ext cx="6208776" cy="3967724"/>
          </a:xfrm>
        </p:spPr>
        <p:txBody>
          <a:bodyPr vert="horz" lIns="91440" tIns="45720" rIns="91440" bIns="45720" rtlCol="0">
            <a:noAutofit/>
          </a:bodyPr>
          <a:lstStyle/>
          <a:p>
            <a:r>
              <a:rPr lang="es-ES" altLang="es-ES" sz="1800" u="sng" dirty="0"/>
              <a:t>Sistemas de preservación:</a:t>
            </a:r>
          </a:p>
          <a:p>
            <a:endParaRPr lang="es-ES" altLang="es-ES" sz="1800" u="sng" dirty="0"/>
          </a:p>
          <a:p>
            <a:pPr algn="just"/>
            <a:r>
              <a:rPr lang="es-ES_tradnl" sz="1800" b="1" u="sng" dirty="0" err="1"/>
              <a:t>Normotermia</a:t>
            </a:r>
            <a:r>
              <a:rPr lang="es-ES_tradnl" sz="1800" b="1" dirty="0"/>
              <a:t>. </a:t>
            </a:r>
            <a:r>
              <a:rPr lang="es-ES_tradnl" altLang="es-E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Preservación en condiciones fisiológicas, lo que mantiene la actividad metabólica normal del órgano, evita la isquemia y supera las limitaciones de los métodos alternativos</a:t>
            </a:r>
            <a:r>
              <a:rPr lang="es-ES_tradnl" altLang="es-ES" sz="18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s-ES_tradnl" altLang="es-ES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s-ES_tradnl" altLang="es-ES" sz="1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SUPONE UN DESAFÍO</a:t>
            </a:r>
          </a:p>
          <a:p>
            <a:pPr marL="0" indent="0" algn="just">
              <a:buNone/>
            </a:pPr>
            <a:endParaRPr lang="es-ES_tradnl" altLang="es-ES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buNone/>
            </a:pPr>
            <a:r>
              <a:rPr lang="es-ES_tradnl" altLang="es-ES" sz="1800" u="sng" dirty="0"/>
              <a:t>Ventajas: </a:t>
            </a:r>
          </a:p>
          <a:p>
            <a:pPr marL="457200" lvl="1" indent="0">
              <a:buNone/>
            </a:pPr>
            <a:endParaRPr lang="es-ES_tradnl" altLang="es-ES" sz="1800" u="sng" dirty="0"/>
          </a:p>
          <a:p>
            <a:pPr algn="just"/>
            <a:r>
              <a:rPr lang="es-ES_tradnl" altLang="es-ES" sz="1800" b="1" dirty="0"/>
              <a:t>Monitorización</a:t>
            </a:r>
            <a:r>
              <a:rPr lang="es-ES_tradnl" altLang="es-ES" sz="1800" dirty="0"/>
              <a:t> de la función del órgano</a:t>
            </a:r>
          </a:p>
          <a:p>
            <a:pPr algn="just"/>
            <a:r>
              <a:rPr lang="es-ES_tradnl" altLang="es-ES" sz="1800" dirty="0"/>
              <a:t>Compatible con </a:t>
            </a:r>
            <a:r>
              <a:rPr lang="es-ES_tradnl" altLang="es-ES" sz="1800" b="1" dirty="0"/>
              <a:t>órganos de menor calidad</a:t>
            </a:r>
            <a:r>
              <a:rPr lang="es-ES_tradnl" altLang="es-ES" sz="1800" dirty="0"/>
              <a:t>, incrementando el número de órganos disponibles y mejorando la escasez de órganos</a:t>
            </a:r>
          </a:p>
          <a:p>
            <a:pPr algn="just"/>
            <a:r>
              <a:rPr lang="es-ES_tradnl" altLang="es-ES" sz="1800" dirty="0"/>
              <a:t>Amplia </a:t>
            </a:r>
            <a:r>
              <a:rPr lang="es-ES_tradnl" altLang="es-ES" sz="1800" b="1" dirty="0"/>
              <a:t>plazos de preservación</a:t>
            </a:r>
            <a:r>
              <a:rPr lang="es-ES_tradnl" altLang="es-ES" sz="1800" dirty="0"/>
              <a:t>, simplifica la </a:t>
            </a:r>
            <a:r>
              <a:rPr lang="es-ES_tradnl" altLang="es-ES" sz="1800" b="1" dirty="0"/>
              <a:t>logística</a:t>
            </a:r>
            <a:r>
              <a:rPr lang="es-ES_tradnl" altLang="es-ES" sz="1800" dirty="0"/>
              <a:t> y reduce </a:t>
            </a:r>
            <a:r>
              <a:rPr lang="es-ES_tradnl" altLang="es-ES" sz="1800" b="1" dirty="0"/>
              <a:t>costes</a:t>
            </a:r>
          </a:p>
          <a:p>
            <a:pPr algn="just"/>
            <a:endParaRPr lang="es-ES" sz="1800" b="1" u="sng" dirty="0"/>
          </a:p>
        </p:txBody>
      </p:sp>
      <p:pic>
        <p:nvPicPr>
          <p:cNvPr id="7" name="15 Imagen" descr="EMBOLIZACION BUENA.JPG">
            <a:extLst>
              <a:ext uri="{FF2B5EF4-FFF2-40B4-BE49-F238E27FC236}">
                <a16:creationId xmlns:a16="http://schemas.microsoft.com/office/drawing/2014/main" xmlns="" id="{60A199A4-0489-6B4D-A7DC-5100D4487FF5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7788" y="2990985"/>
            <a:ext cx="4392488" cy="2023958"/>
          </a:xfrm>
          <a:prstGeom prst="rect">
            <a:avLst/>
          </a:prstGeom>
          <a:ln>
            <a:solidFill>
              <a:schemeClr val="bg1"/>
            </a:solidFill>
          </a:ln>
        </p:spPr>
      </p:pic>
      <p:pic>
        <p:nvPicPr>
          <p:cNvPr id="13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1" b="34807"/>
          <a:stretch/>
        </p:blipFill>
        <p:spPr bwMode="auto">
          <a:xfrm>
            <a:off x="-1" y="0"/>
            <a:ext cx="2358189" cy="5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13 CuadroTexto"/>
          <p:cNvSpPr txBox="1"/>
          <p:nvPr/>
        </p:nvSpPr>
        <p:spPr>
          <a:xfrm>
            <a:off x="2706124" y="122837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15" name="14 CuadroTexto"/>
          <p:cNvSpPr txBox="1"/>
          <p:nvPr/>
        </p:nvSpPr>
        <p:spPr>
          <a:xfrm>
            <a:off x="6294048" y="122837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pic>
        <p:nvPicPr>
          <p:cNvPr id="16" name="15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693" y="55580"/>
            <a:ext cx="875498" cy="709863"/>
          </a:xfrm>
          <a:prstGeom prst="rect">
            <a:avLst/>
          </a:prstGeom>
        </p:spPr>
      </p:pic>
      <p:pic>
        <p:nvPicPr>
          <p:cNvPr id="17" name="Imagen 4">
            <a:extLst>
              <a:ext uri="{FF2B5EF4-FFF2-40B4-BE49-F238E27FC236}">
                <a16:creationId xmlns:a16="http://schemas.microsoft.com/office/drawing/2014/main" xmlns="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6368" y="84818"/>
            <a:ext cx="2029517" cy="6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9266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>
            <a:extLst>
              <a:ext uri="{FF2B5EF4-FFF2-40B4-BE49-F238E27FC236}">
                <a16:creationId xmlns:a16="http://schemas.microsoft.com/office/drawing/2014/main" xmlns="" id="{2B566528-1B12-4246-9431-5C2D7D0811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5" y="1197009"/>
            <a:ext cx="10905066" cy="1135737"/>
          </a:xfrm>
        </p:spPr>
        <p:txBody>
          <a:bodyPr>
            <a:normAutofit/>
          </a:bodyPr>
          <a:lstStyle/>
          <a:p>
            <a:r>
              <a:rPr lang="es-ES" sz="3600" b="1" dirty="0"/>
              <a:t>Reto tecnológico</a:t>
            </a:r>
          </a:p>
        </p:txBody>
      </p:sp>
      <p:pic>
        <p:nvPicPr>
          <p:cNvPr id="5" name="Picture 12" descr="D:\CARMEN\Proyectos concedidos\año 2008\trasplante hepatico\imagenes quirofano\DSC02312.JPG">
            <a:extLst>
              <a:ext uri="{FF2B5EF4-FFF2-40B4-BE49-F238E27FC236}">
                <a16:creationId xmlns:a16="http://schemas.microsoft.com/office/drawing/2014/main" xmlns="" id="{3991B71B-2DE0-2743-A856-4C26E6DEF7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24883" r="7292" b="-3"/>
          <a:stretch/>
        </p:blipFill>
        <p:spPr bwMode="auto">
          <a:xfrm>
            <a:off x="7777393" y="1976277"/>
            <a:ext cx="4414606" cy="4881723"/>
          </a:xfrm>
          <a:custGeom>
            <a:avLst/>
            <a:gdLst>
              <a:gd name="connsiteX0" fmla="*/ 3151661 w 4414606"/>
              <a:gd name="connsiteY0" fmla="*/ 0 h 4881723"/>
              <a:gd name="connsiteX1" fmla="*/ 4414606 w 4414606"/>
              <a:gd name="connsiteY1" fmla="*/ 1262946 h 4881723"/>
              <a:gd name="connsiteX2" fmla="*/ 4414606 w 4414606"/>
              <a:gd name="connsiteY2" fmla="*/ 4881723 h 4881723"/>
              <a:gd name="connsiteX3" fmla="*/ 1730061 w 4414606"/>
              <a:gd name="connsiteY3" fmla="*/ 4881723 h 4881723"/>
              <a:gd name="connsiteX4" fmla="*/ 0 w 4414606"/>
              <a:gd name="connsiteY4" fmla="*/ 3151662 h 488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4606" h="4881723">
                <a:moveTo>
                  <a:pt x="3151661" y="0"/>
                </a:moveTo>
                <a:lnTo>
                  <a:pt x="4414606" y="1262946"/>
                </a:lnTo>
                <a:lnTo>
                  <a:pt x="4414606" y="4881723"/>
                </a:lnTo>
                <a:lnTo>
                  <a:pt x="1730061" y="4881723"/>
                </a:lnTo>
                <a:lnTo>
                  <a:pt x="0" y="3151662"/>
                </a:lnTo>
                <a:close/>
              </a:path>
            </a:pathLst>
          </a:custGeom>
          <a:noFill/>
        </p:spPr>
      </p:pic>
      <p:sp>
        <p:nvSpPr>
          <p:cNvPr id="21" name="Rectangle 11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xmlns="" id="{A580F890-B085-4E95-96AA-55AEBEC5CE6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xmlns="" id="{D3F51FEB-38FB-4F6C-9F7B-2F2AFAB654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7">
            <a:extLst>
              <a:ext uri="{FF2B5EF4-FFF2-40B4-BE49-F238E27FC236}">
                <a16:creationId xmlns:a16="http://schemas.microsoft.com/office/drawing/2014/main" xmlns="" id="{1E547BA6-BAE0-43BB-A7CA-60F69CE252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48FBEEC0-B5B9-3F49-B938-3D071F1BA0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360342" y="2332746"/>
            <a:ext cx="6855077" cy="2886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eaLnBrk="1" fontAlgn="base" hangingPunct="1">
              <a:spcBef>
                <a:spcPts val="1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s-ES_tradnl" altLang="es-ES" sz="2400" dirty="0">
                <a:latin typeface="+mn-lt"/>
              </a:rPr>
              <a:t>	</a:t>
            </a:r>
            <a:r>
              <a:rPr lang="es-ES_tradnl" altLang="es-ES" sz="2400" u="sng" dirty="0">
                <a:latin typeface="+mn-lt"/>
              </a:rPr>
              <a:t>Problemática y necesidad: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lang="es-ES_tradnl" altLang="es-E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Preservación de órganos en 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condiciones fisiológicas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lang="es-ES_tradnl" altLang="es-ES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Preservar </a:t>
            </a:r>
            <a:r>
              <a:rPr lang="es-ES_tradnl" altLang="es-ES" sz="20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condiciones hemodinámicas</a:t>
            </a:r>
            <a:endParaRPr lang="es-ES_tradnl" altLang="es-ES" sz="2000" b="1" u="sng" dirty="0">
              <a:solidFill>
                <a:srgbClr val="00808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Reducir el daño por 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isquemia-</a:t>
            </a:r>
            <a:r>
              <a:rPr kumimoji="0" lang="es-ES_tradnl" altLang="es-ES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reperfusión</a:t>
            </a:r>
            <a:endParaRPr kumimoji="0" lang="es-ES_tradnl" altLang="es-ES" sz="20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temperatura </a:t>
            </a:r>
            <a:r>
              <a:rPr kumimoji="0" lang="es-ES_tradnl" altLang="es-ES" sz="2000" b="1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intraoperatoria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tiene impacto clínico relevante</a:t>
            </a: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9026448" y="6274604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1" b="34807"/>
          <a:stretch/>
        </p:blipFill>
        <p:spPr bwMode="auto">
          <a:xfrm>
            <a:off x="-1" y="0"/>
            <a:ext cx="2358189" cy="5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CuadroTexto"/>
          <p:cNvSpPr txBox="1"/>
          <p:nvPr/>
        </p:nvSpPr>
        <p:spPr>
          <a:xfrm>
            <a:off x="2706124" y="122837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294048" y="122837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pic>
        <p:nvPicPr>
          <p:cNvPr id="25" name="2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693" y="55580"/>
            <a:ext cx="875498" cy="709863"/>
          </a:xfrm>
          <a:prstGeom prst="rect">
            <a:avLst/>
          </a:prstGeom>
        </p:spPr>
      </p:pic>
      <p:pic>
        <p:nvPicPr>
          <p:cNvPr id="26" name="Imagen 4">
            <a:extLst>
              <a:ext uri="{FF2B5EF4-FFF2-40B4-BE49-F238E27FC236}">
                <a16:creationId xmlns:a16="http://schemas.microsoft.com/office/drawing/2014/main" xmlns="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6368" y="84818"/>
            <a:ext cx="2029517" cy="6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415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>
            <a:extLst>
              <a:ext uri="{FF2B5EF4-FFF2-40B4-BE49-F238E27FC236}">
                <a16:creationId xmlns:a16="http://schemas.microsoft.com/office/drawing/2014/main" xmlns="" id="{2B566528-1B12-4246-9431-5C2D7D08116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940B27B-A42D-4492-9617-F18548470E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0705" y="1197009"/>
            <a:ext cx="10905066" cy="1135737"/>
          </a:xfrm>
        </p:spPr>
        <p:txBody>
          <a:bodyPr>
            <a:normAutofit/>
          </a:bodyPr>
          <a:lstStyle/>
          <a:p>
            <a:r>
              <a:rPr lang="es-ES" sz="3600" b="1" dirty="0"/>
              <a:t>Reto tecnológico</a:t>
            </a:r>
          </a:p>
        </p:txBody>
      </p:sp>
      <p:pic>
        <p:nvPicPr>
          <p:cNvPr id="5" name="Picture 12" descr="D:\CARMEN\Proyectos concedidos\año 2008\trasplante hepatico\imagenes quirofano\DSC02312.JPG">
            <a:extLst>
              <a:ext uri="{FF2B5EF4-FFF2-40B4-BE49-F238E27FC236}">
                <a16:creationId xmlns:a16="http://schemas.microsoft.com/office/drawing/2014/main" xmlns="" id="{3991B71B-2DE0-2743-A856-4C26E6DEF73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/>
          <a:srcRect l="24883" r="7292" b="-3"/>
          <a:stretch/>
        </p:blipFill>
        <p:spPr bwMode="auto">
          <a:xfrm>
            <a:off x="7777393" y="1976277"/>
            <a:ext cx="4414606" cy="4881723"/>
          </a:xfrm>
          <a:custGeom>
            <a:avLst/>
            <a:gdLst>
              <a:gd name="connsiteX0" fmla="*/ 3151661 w 4414606"/>
              <a:gd name="connsiteY0" fmla="*/ 0 h 4881723"/>
              <a:gd name="connsiteX1" fmla="*/ 4414606 w 4414606"/>
              <a:gd name="connsiteY1" fmla="*/ 1262946 h 4881723"/>
              <a:gd name="connsiteX2" fmla="*/ 4414606 w 4414606"/>
              <a:gd name="connsiteY2" fmla="*/ 4881723 h 4881723"/>
              <a:gd name="connsiteX3" fmla="*/ 1730061 w 4414606"/>
              <a:gd name="connsiteY3" fmla="*/ 4881723 h 4881723"/>
              <a:gd name="connsiteX4" fmla="*/ 0 w 4414606"/>
              <a:gd name="connsiteY4" fmla="*/ 3151662 h 48817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414606" h="4881723">
                <a:moveTo>
                  <a:pt x="3151661" y="0"/>
                </a:moveTo>
                <a:lnTo>
                  <a:pt x="4414606" y="1262946"/>
                </a:lnTo>
                <a:lnTo>
                  <a:pt x="4414606" y="4881723"/>
                </a:lnTo>
                <a:lnTo>
                  <a:pt x="1730061" y="4881723"/>
                </a:lnTo>
                <a:lnTo>
                  <a:pt x="0" y="3151662"/>
                </a:lnTo>
                <a:close/>
              </a:path>
            </a:pathLst>
          </a:custGeom>
          <a:noFill/>
        </p:spPr>
      </p:pic>
      <p:sp>
        <p:nvSpPr>
          <p:cNvPr id="21" name="Rectangle 11">
            <a:extLst>
              <a:ext uri="{FF2B5EF4-FFF2-40B4-BE49-F238E27FC236}">
                <a16:creationId xmlns:a16="http://schemas.microsoft.com/office/drawing/2014/main" xmlns="" id="{2E80C965-DB6D-4F81-9E9E-B027384D0BD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11052629" y="2120024"/>
            <a:ext cx="645368" cy="645368"/>
          </a:xfrm>
          <a:prstGeom prst="rect">
            <a:avLst/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xmlns="" id="{A580F890-B085-4E95-96AA-55AEBEC5CE6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16200000">
            <a:off x="10289068" y="1343027"/>
            <a:ext cx="2532832" cy="1273032"/>
          </a:xfrm>
          <a:prstGeom prst="triangle">
            <a:avLst>
              <a:gd name="adj" fmla="val 50000"/>
            </a:avLst>
          </a:prstGeom>
          <a:solidFill>
            <a:schemeClr val="accent4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Isosceles Triangle 15">
            <a:extLst>
              <a:ext uri="{FF2B5EF4-FFF2-40B4-BE49-F238E27FC236}">
                <a16:creationId xmlns:a16="http://schemas.microsoft.com/office/drawing/2014/main" xmlns="" id="{D3F51FEB-38FB-4F6C-9F7B-2F2AFAB6546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5400000">
            <a:off x="-501760" y="5103257"/>
            <a:ext cx="2017580" cy="1014060"/>
          </a:xfrm>
          <a:prstGeom prst="triangle">
            <a:avLst>
              <a:gd name="adj" fmla="val 50000"/>
            </a:avLst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17">
            <a:extLst>
              <a:ext uri="{FF2B5EF4-FFF2-40B4-BE49-F238E27FC236}">
                <a16:creationId xmlns:a16="http://schemas.microsoft.com/office/drawing/2014/main" xmlns="" id="{1E547BA6-BAE0-43BB-A7CA-60F69CE252F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xmlns="" val="1"/>
              </p:ext>
            </p:extLst>
          </p:nvPr>
        </p:nvSpPr>
        <p:spPr>
          <a:xfrm rot="2700000">
            <a:off x="427916" y="5728708"/>
            <a:ext cx="485578" cy="485578"/>
          </a:xfrm>
          <a:prstGeom prst="rect">
            <a:avLst/>
          </a:prstGeom>
          <a:solidFill>
            <a:schemeClr val="accent1">
              <a:alpha val="3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1">
            <a:extLst>
              <a:ext uri="{FF2B5EF4-FFF2-40B4-BE49-F238E27FC236}">
                <a16:creationId xmlns:a16="http://schemas.microsoft.com/office/drawing/2014/main" xmlns="" id="{48FBEEC0-B5B9-3F49-B938-3D071F1BA068}"/>
              </a:ext>
            </a:extLst>
          </p:cNvPr>
          <p:cNvSpPr>
            <a:spLocks noGrp="1" noChangeArrowheads="1"/>
          </p:cNvSpPr>
          <p:nvPr>
            <p:ph idx="1"/>
          </p:nvPr>
        </p:nvSpPr>
        <p:spPr bwMode="auto">
          <a:xfrm>
            <a:off x="461158" y="2139440"/>
            <a:ext cx="6855077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eaLnBrk="1" fontAlgn="base" hangingPunct="1">
              <a:spcBef>
                <a:spcPts val="1000"/>
              </a:spcBef>
              <a:spcAft>
                <a:spcPct val="0"/>
              </a:spcAft>
              <a:buClrTx/>
              <a:buSzTx/>
              <a:buNone/>
              <a:tabLst/>
            </a:pPr>
            <a:r>
              <a:rPr lang="es-ES_tradnl" altLang="es-ES" sz="2400" dirty="0">
                <a:latin typeface="+mn-lt"/>
              </a:rPr>
              <a:t>	</a:t>
            </a:r>
            <a:r>
              <a:rPr lang="es-ES_tradnl" altLang="es-ES" sz="2400" u="sng" dirty="0">
                <a:latin typeface="+mn-lt"/>
              </a:rPr>
              <a:t>Objetivos: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lang="es-ES_tradnl" altLang="es-E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Monitorizar</a:t>
            </a: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la función del órgano con información objetiva en tiempo real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Posibilidad de trasplantar 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órganos de menor calidad</a:t>
            </a:r>
            <a:endParaRPr lang="es-ES_tradnl" altLang="es-ES" sz="2000" b="1" u="sng" dirty="0">
              <a:solidFill>
                <a:srgbClr val="00808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Ampliar los 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plazos de preservación </a:t>
            </a: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bajo condiciones fisiológicas, sin alterar la función metabólica ni secretora del órgano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None/>
              <a:tabLst/>
            </a:pP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Predicción de la </a:t>
            </a:r>
            <a:r>
              <a:rPr kumimoji="0" lang="es-ES_tradnl" altLang="es-ES" sz="20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viabilidad post-trasplante </a:t>
            </a:r>
            <a:r>
              <a:rPr kumimoji="0" lang="es-ES_tradnl" altLang="es-ES" sz="20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órgano</a:t>
            </a:r>
            <a:endParaRPr kumimoji="0" lang="es-ES_tradnl" altLang="es-E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721" b="34807"/>
          <a:stretch/>
        </p:blipFill>
        <p:spPr bwMode="auto">
          <a:xfrm>
            <a:off x="-1" y="0"/>
            <a:ext cx="2358189" cy="553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22 CuadroTexto"/>
          <p:cNvSpPr txBox="1"/>
          <p:nvPr/>
        </p:nvSpPr>
        <p:spPr>
          <a:xfrm>
            <a:off x="2706124" y="122837"/>
            <a:ext cx="359893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sz="1400" dirty="0" smtClean="0"/>
              <a:t>Fondo Europeo de Desarrollo Regional (FEDER)</a:t>
            </a:r>
            <a:endParaRPr lang="es-ES" sz="1400" dirty="0"/>
          </a:p>
        </p:txBody>
      </p:sp>
      <p:sp>
        <p:nvSpPr>
          <p:cNvPr id="24" name="23 CuadroTexto"/>
          <p:cNvSpPr txBox="1"/>
          <p:nvPr/>
        </p:nvSpPr>
        <p:spPr>
          <a:xfrm>
            <a:off x="6294048" y="122837"/>
            <a:ext cx="23156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_tradnl" sz="1400" i="1" dirty="0"/>
              <a:t>Una manera de hacer Europa</a:t>
            </a:r>
          </a:p>
          <a:p>
            <a:endParaRPr lang="es-ES" sz="1400" dirty="0"/>
          </a:p>
        </p:txBody>
      </p:sp>
      <p:pic>
        <p:nvPicPr>
          <p:cNvPr id="25" name="2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3693" y="55580"/>
            <a:ext cx="875498" cy="709863"/>
          </a:xfrm>
          <a:prstGeom prst="rect">
            <a:avLst/>
          </a:prstGeom>
        </p:spPr>
      </p:pic>
      <p:pic>
        <p:nvPicPr>
          <p:cNvPr id="26" name="Imagen 4">
            <a:extLst>
              <a:ext uri="{FF2B5EF4-FFF2-40B4-BE49-F238E27FC236}">
                <a16:creationId xmlns:a16="http://schemas.microsoft.com/office/drawing/2014/main" xmlns="" id="{3202E104-9B8C-6B4F-BFDD-A04D0374E8B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46368" y="84818"/>
            <a:ext cx="2029517" cy="68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81454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20B1149488FA74F9F5102B3F1482902" ma:contentTypeVersion="6" ma:contentTypeDescription="Create a new document." ma:contentTypeScope="" ma:versionID="4748fb723d837de9e02a245174d440db">
  <xsd:schema xmlns:xsd="http://www.w3.org/2001/XMLSchema" xmlns:xs="http://www.w3.org/2001/XMLSchema" xmlns:p="http://schemas.microsoft.com/office/2006/metadata/properties" xmlns:ns3="ba849e74-267f-4f9a-b17f-162469d6126d" targetNamespace="http://schemas.microsoft.com/office/2006/metadata/properties" ma:root="true" ma:fieldsID="fcdba4fea8e8182f6c66afbe8159aea7" ns3:_="">
    <xsd:import namespace="ba849e74-267f-4f9a-b17f-162469d6126d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  <xsd:element ref="ns3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849e74-267f-4f9a-b17f-162469d6126d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3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E02A9F3-D4BF-487A-9768-6F592817A0FC}">
  <ds:schemaRefs>
    <ds:schemaRef ds:uri="http://purl.org/dc/terms/"/>
    <ds:schemaRef ds:uri="ba849e74-267f-4f9a-b17f-162469d6126d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E95AD44F-9B9C-467F-8B27-8D307BBE246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a849e74-267f-4f9a-b17f-162469d6126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73A793D-052C-4CA9-8DF8-3B637B74D1E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732</Words>
  <Application>Microsoft Office PowerPoint</Application>
  <PresentationFormat>Personalizado</PresentationFormat>
  <Paragraphs>156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Tema de Office</vt:lpstr>
      <vt:lpstr>Presentación de PowerPoint</vt:lpstr>
      <vt:lpstr>Contenidos</vt:lpstr>
      <vt:lpstr>Situación actual</vt:lpstr>
      <vt:lpstr>Situación actual</vt:lpstr>
      <vt:lpstr>Situación actual</vt:lpstr>
      <vt:lpstr>Situación actual</vt:lpstr>
      <vt:lpstr>Situación actual</vt:lpstr>
      <vt:lpstr>Reto tecnológico</vt:lpstr>
      <vt:lpstr>Reto tecnológico</vt:lpstr>
      <vt:lpstr>Presentación de PowerPoint</vt:lpstr>
      <vt:lpstr>Presentación de PowerPoint</vt:lpstr>
      <vt:lpstr>Presentación de PowerPoint</vt:lpstr>
      <vt:lpstr>Consideraciones adicionales</vt:lpstr>
      <vt:lpstr>Escenarios de validación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Francisco Miguel Sánchez Margallo</dc:creator>
  <cp:lastModifiedBy>Raquel Ruíz Hidalgo</cp:lastModifiedBy>
  <cp:revision>42</cp:revision>
  <dcterms:created xsi:type="dcterms:W3CDTF">2020-01-16T19:59:46Z</dcterms:created>
  <dcterms:modified xsi:type="dcterms:W3CDTF">2020-02-04T16:29:57Z</dcterms:modified>
</cp:coreProperties>
</file>