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40"/>
  </p:notesMasterIdLst>
  <p:sldIdLst>
    <p:sldId id="256" r:id="rId5"/>
    <p:sldId id="303" r:id="rId6"/>
    <p:sldId id="304" r:id="rId7"/>
    <p:sldId id="305" r:id="rId8"/>
    <p:sldId id="306" r:id="rId9"/>
    <p:sldId id="307" r:id="rId10"/>
    <p:sldId id="309" r:id="rId11"/>
    <p:sldId id="311" r:id="rId12"/>
    <p:sldId id="313" r:id="rId13"/>
    <p:sldId id="281" r:id="rId14"/>
    <p:sldId id="314" r:id="rId15"/>
    <p:sldId id="315" r:id="rId16"/>
    <p:sldId id="282" r:id="rId17"/>
    <p:sldId id="292" r:id="rId18"/>
    <p:sldId id="262" r:id="rId19"/>
    <p:sldId id="273" r:id="rId20"/>
    <p:sldId id="294" r:id="rId21"/>
    <p:sldId id="288" r:id="rId22"/>
    <p:sldId id="290" r:id="rId23"/>
    <p:sldId id="283" r:id="rId24"/>
    <p:sldId id="264" r:id="rId25"/>
    <p:sldId id="265" r:id="rId26"/>
    <p:sldId id="266" r:id="rId27"/>
    <p:sldId id="267" r:id="rId28"/>
    <p:sldId id="268" r:id="rId29"/>
    <p:sldId id="269" r:id="rId30"/>
    <p:sldId id="278" r:id="rId31"/>
    <p:sldId id="296" r:id="rId32"/>
    <p:sldId id="271" r:id="rId33"/>
    <p:sldId id="272" r:id="rId34"/>
    <p:sldId id="301" r:id="rId35"/>
    <p:sldId id="284" r:id="rId36"/>
    <p:sldId id="286" r:id="rId37"/>
    <p:sldId id="280" r:id="rId38"/>
    <p:sldId id="258" r:id="rId39"/>
  </p:sldIdLst>
  <p:sldSz cx="9144000" cy="6858000" type="screen4x3"/>
  <p:notesSz cx="6797675" cy="9926638"/>
  <p:defaultTextStyle>
    <a:defPPr>
      <a:defRPr lang="es-ES_trad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90C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1" autoAdjust="0"/>
    <p:restoredTop sz="94662" autoAdjust="0"/>
  </p:normalViewPr>
  <p:slideViewPr>
    <p:cSldViewPr showGuides="1">
      <p:cViewPr>
        <p:scale>
          <a:sx n="68" d="100"/>
          <a:sy n="68" d="100"/>
        </p:scale>
        <p:origin x="-2880" y="-10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5505523-64CD-4059-9E79-6954028EDADB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16AB0E23-D69D-448C-913A-7420C4B57045}">
      <dgm:prSet phldrT="[Texto]"/>
      <dgm:spPr/>
      <dgm:t>
        <a:bodyPr/>
        <a:lstStyle/>
        <a:p>
          <a:r>
            <a:rPr lang="es-ES" b="1" dirty="0" smtClean="0"/>
            <a:t>TRL</a:t>
          </a:r>
          <a:r>
            <a:rPr lang="es-ES" b="1" i="0" dirty="0" smtClean="0"/>
            <a:t> 4 – Desarrollo a pequeña escala (Laboratorio)</a:t>
          </a:r>
          <a:endParaRPr lang="es-ES" dirty="0"/>
        </a:p>
      </dgm:t>
    </dgm:pt>
    <dgm:pt modelId="{4576FB81-5795-4DA5-8030-79FAE0D9FA15}" type="parTrans" cxnId="{EA9A0052-EC51-47AF-B682-51A68CA96554}">
      <dgm:prSet/>
      <dgm:spPr/>
      <dgm:t>
        <a:bodyPr/>
        <a:lstStyle/>
        <a:p>
          <a:endParaRPr lang="es-ES"/>
        </a:p>
      </dgm:t>
    </dgm:pt>
    <dgm:pt modelId="{34281781-604A-4766-9D88-D5D6C6BD8E1C}" type="sibTrans" cxnId="{EA9A0052-EC51-47AF-B682-51A68CA96554}">
      <dgm:prSet/>
      <dgm:spPr/>
      <dgm:t>
        <a:bodyPr/>
        <a:lstStyle/>
        <a:p>
          <a:endParaRPr lang="es-ES"/>
        </a:p>
      </dgm:t>
    </dgm:pt>
    <dgm:pt modelId="{27912ED8-444A-4B8E-B4B1-2E261EC9EB5D}">
      <dgm:prSet phldrT="[Texto]"/>
      <dgm:spPr/>
      <dgm:t>
        <a:bodyPr/>
        <a:lstStyle/>
        <a:p>
          <a:r>
            <a:rPr lang="es-ES" b="1" dirty="0" smtClean="0"/>
            <a:t>TRL</a:t>
          </a:r>
          <a:r>
            <a:rPr lang="es-ES" b="1" i="0" dirty="0" smtClean="0"/>
            <a:t> 5 – Desarrollo a escala real</a:t>
          </a:r>
          <a:endParaRPr lang="es-ES" dirty="0"/>
        </a:p>
      </dgm:t>
    </dgm:pt>
    <dgm:pt modelId="{F0804D9E-5CA7-4F10-B8DB-E8806213AB68}" type="parTrans" cxnId="{9A41F9DF-7909-4358-A2A1-CB9F56127F95}">
      <dgm:prSet/>
      <dgm:spPr/>
      <dgm:t>
        <a:bodyPr/>
        <a:lstStyle/>
        <a:p>
          <a:endParaRPr lang="es-ES"/>
        </a:p>
      </dgm:t>
    </dgm:pt>
    <dgm:pt modelId="{826B6375-24B8-4356-9F8F-9BFD8AC881DF}" type="sibTrans" cxnId="{9A41F9DF-7909-4358-A2A1-CB9F56127F95}">
      <dgm:prSet/>
      <dgm:spPr/>
      <dgm:t>
        <a:bodyPr/>
        <a:lstStyle/>
        <a:p>
          <a:endParaRPr lang="es-ES"/>
        </a:p>
      </dgm:t>
    </dgm:pt>
    <dgm:pt modelId="{5CEA4453-ED37-4749-AEB9-6D5F0C5C9A29}">
      <dgm:prSet phldrT="[Texto]"/>
      <dgm:spPr/>
      <dgm:t>
        <a:bodyPr/>
        <a:lstStyle/>
        <a:p>
          <a:r>
            <a:rPr lang="es-ES" b="1" i="0" dirty="0" smtClean="0"/>
            <a:t>TRL 6 – Sistema/prototipo validado en entorno simulado </a:t>
          </a:r>
          <a:endParaRPr lang="es-ES" dirty="0"/>
        </a:p>
      </dgm:t>
    </dgm:pt>
    <dgm:pt modelId="{3C93715E-ECB8-49B5-8E3B-547C72D6DE32}" type="parTrans" cxnId="{087FC49D-081B-43F1-8615-A3E4DAF3947C}">
      <dgm:prSet/>
      <dgm:spPr/>
      <dgm:t>
        <a:bodyPr/>
        <a:lstStyle/>
        <a:p>
          <a:endParaRPr lang="es-ES"/>
        </a:p>
      </dgm:t>
    </dgm:pt>
    <dgm:pt modelId="{F800C42A-E7A9-4DA0-AD8C-F400A7156362}" type="sibTrans" cxnId="{087FC49D-081B-43F1-8615-A3E4DAF3947C}">
      <dgm:prSet/>
      <dgm:spPr/>
      <dgm:t>
        <a:bodyPr/>
        <a:lstStyle/>
        <a:p>
          <a:endParaRPr lang="es-ES"/>
        </a:p>
      </dgm:t>
    </dgm:pt>
    <dgm:pt modelId="{6B56392B-46C3-4ED0-BE0E-97F299D94340}">
      <dgm:prSet phldrT="[Texto]"/>
      <dgm:spPr>
        <a:solidFill>
          <a:srgbClr val="92D050"/>
        </a:solidFill>
      </dgm:spPr>
      <dgm:t>
        <a:bodyPr/>
        <a:lstStyle/>
        <a:p>
          <a:r>
            <a:rPr lang="es-ES" b="1" dirty="0" smtClean="0"/>
            <a:t>TRL 7</a:t>
          </a:r>
          <a:r>
            <a:rPr lang="es-ES" b="1" i="0" dirty="0" smtClean="0"/>
            <a:t>– Sistema/Prototipo validado en entorno real</a:t>
          </a:r>
          <a:endParaRPr lang="es-ES" b="1" dirty="0"/>
        </a:p>
      </dgm:t>
    </dgm:pt>
    <dgm:pt modelId="{7CDD9E21-EDB9-4FDC-9167-9628541EF049}" type="parTrans" cxnId="{A8D9F658-F5F7-4004-ADE8-E7A135F10986}">
      <dgm:prSet/>
      <dgm:spPr/>
      <dgm:t>
        <a:bodyPr/>
        <a:lstStyle/>
        <a:p>
          <a:endParaRPr lang="es-ES"/>
        </a:p>
      </dgm:t>
    </dgm:pt>
    <dgm:pt modelId="{D4F96709-4B15-4D02-A709-CC9D97868DFF}" type="sibTrans" cxnId="{A8D9F658-F5F7-4004-ADE8-E7A135F10986}">
      <dgm:prSet/>
      <dgm:spPr/>
      <dgm:t>
        <a:bodyPr/>
        <a:lstStyle/>
        <a:p>
          <a:endParaRPr lang="es-ES"/>
        </a:p>
      </dgm:t>
    </dgm:pt>
    <dgm:pt modelId="{E7C36E54-BC93-4F33-925C-354D65055641}" type="pres">
      <dgm:prSet presAssocID="{15505523-64CD-4059-9E79-6954028EDAD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B23A62DB-5134-4623-8E6C-71F9A43F3993}" type="pres">
      <dgm:prSet presAssocID="{15505523-64CD-4059-9E79-6954028EDADB}" presName="dummyMaxCanvas" presStyleCnt="0">
        <dgm:presLayoutVars/>
      </dgm:prSet>
      <dgm:spPr/>
    </dgm:pt>
    <dgm:pt modelId="{D833DF63-22F7-4045-A3F6-F747D4A4A4E0}" type="pres">
      <dgm:prSet presAssocID="{15505523-64CD-4059-9E79-6954028EDADB}" presName="FourNodes_1" presStyleLbl="node1" presStyleIdx="0" presStyleCnt="4" custLinFactNeighborY="-2396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6EFE25D-9476-4C7D-AF9C-1BC0D17AB087}" type="pres">
      <dgm:prSet presAssocID="{15505523-64CD-4059-9E79-6954028EDADB}" presName="FourNodes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9A9916F-60CD-44A0-9A51-64B30FFCED0B}" type="pres">
      <dgm:prSet presAssocID="{15505523-64CD-4059-9E79-6954028EDADB}" presName="FourNodes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ACE38E91-915D-4B72-8222-BB2A00696CD0}" type="pres">
      <dgm:prSet presAssocID="{15505523-64CD-4059-9E79-6954028EDADB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16A25F9-8733-4A85-98A3-6751E48CB24C}" type="pres">
      <dgm:prSet presAssocID="{15505523-64CD-4059-9E79-6954028EDADB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64A5044-D0F0-4C48-8899-B1E7B5647CFB}" type="pres">
      <dgm:prSet presAssocID="{15505523-64CD-4059-9E79-6954028EDADB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CFE81672-16A1-41A8-A956-35A267F53F8A}" type="pres">
      <dgm:prSet presAssocID="{15505523-64CD-4059-9E79-6954028EDADB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D28F266-48A5-4FEE-A66B-2BBDA348A06D}" type="pres">
      <dgm:prSet presAssocID="{15505523-64CD-4059-9E79-6954028EDADB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5504D7-26A1-46EE-A0FF-3A1D7279165C}" type="pres">
      <dgm:prSet presAssocID="{15505523-64CD-4059-9E79-6954028EDADB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6E4C869-21E8-4A4B-8307-BE43EAA3FB3B}" type="pres">
      <dgm:prSet presAssocID="{15505523-64CD-4059-9E79-6954028EDADB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04E586-017F-46F3-A9EC-A7E0E52B8AAD}" type="pres">
      <dgm:prSet presAssocID="{15505523-64CD-4059-9E79-6954028EDADB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9A41F9DF-7909-4358-A2A1-CB9F56127F95}" srcId="{15505523-64CD-4059-9E79-6954028EDADB}" destId="{27912ED8-444A-4B8E-B4B1-2E261EC9EB5D}" srcOrd="1" destOrd="0" parTransId="{F0804D9E-5CA7-4F10-B8DB-E8806213AB68}" sibTransId="{826B6375-24B8-4356-9F8F-9BFD8AC881DF}"/>
    <dgm:cxn modelId="{51517B39-5BED-43BC-A253-9C4587F47003}" type="presOf" srcId="{27912ED8-444A-4B8E-B4B1-2E261EC9EB5D}" destId="{B6EFE25D-9476-4C7D-AF9C-1BC0D17AB087}" srcOrd="0" destOrd="0" presId="urn:microsoft.com/office/officeart/2005/8/layout/vProcess5"/>
    <dgm:cxn modelId="{3613B29D-EE59-43EC-9491-15D3D8364608}" type="presOf" srcId="{16AB0E23-D69D-448C-913A-7420C4B57045}" destId="{D833DF63-22F7-4045-A3F6-F747D4A4A4E0}" srcOrd="0" destOrd="0" presId="urn:microsoft.com/office/officeart/2005/8/layout/vProcess5"/>
    <dgm:cxn modelId="{15AF2F06-1ADD-47E3-9C57-0C3878F89458}" type="presOf" srcId="{826B6375-24B8-4356-9F8F-9BFD8AC881DF}" destId="{D64A5044-D0F0-4C48-8899-B1E7B5647CFB}" srcOrd="0" destOrd="0" presId="urn:microsoft.com/office/officeart/2005/8/layout/vProcess5"/>
    <dgm:cxn modelId="{275E9B5C-9E73-421A-94DB-BCF6CFA084C2}" type="presOf" srcId="{16AB0E23-D69D-448C-913A-7420C4B57045}" destId="{2D28F266-48A5-4FEE-A66B-2BBDA348A06D}" srcOrd="1" destOrd="0" presId="urn:microsoft.com/office/officeart/2005/8/layout/vProcess5"/>
    <dgm:cxn modelId="{2EC31147-311A-4635-AF4D-356F6FDFDFCE}" type="presOf" srcId="{6B56392B-46C3-4ED0-BE0E-97F299D94340}" destId="{ACE38E91-915D-4B72-8222-BB2A00696CD0}" srcOrd="0" destOrd="0" presId="urn:microsoft.com/office/officeart/2005/8/layout/vProcess5"/>
    <dgm:cxn modelId="{AB671096-53FA-4AFD-AA64-01CA92E01D88}" type="presOf" srcId="{5CEA4453-ED37-4749-AEB9-6D5F0C5C9A29}" destId="{F9A9916F-60CD-44A0-9A51-64B30FFCED0B}" srcOrd="0" destOrd="0" presId="urn:microsoft.com/office/officeart/2005/8/layout/vProcess5"/>
    <dgm:cxn modelId="{BCEB28C2-2EB6-41A0-849A-7475DB49F991}" type="presOf" srcId="{34281781-604A-4766-9D88-D5D6C6BD8E1C}" destId="{116A25F9-8733-4A85-98A3-6751E48CB24C}" srcOrd="0" destOrd="0" presId="urn:microsoft.com/office/officeart/2005/8/layout/vProcess5"/>
    <dgm:cxn modelId="{A8D9F658-F5F7-4004-ADE8-E7A135F10986}" srcId="{15505523-64CD-4059-9E79-6954028EDADB}" destId="{6B56392B-46C3-4ED0-BE0E-97F299D94340}" srcOrd="3" destOrd="0" parTransId="{7CDD9E21-EDB9-4FDC-9167-9628541EF049}" sibTransId="{D4F96709-4B15-4D02-A709-CC9D97868DFF}"/>
    <dgm:cxn modelId="{0F9F64B5-E894-44C8-BACD-AB384286F1C7}" type="presOf" srcId="{F800C42A-E7A9-4DA0-AD8C-F400A7156362}" destId="{CFE81672-16A1-41A8-A956-35A267F53F8A}" srcOrd="0" destOrd="0" presId="urn:microsoft.com/office/officeart/2005/8/layout/vProcess5"/>
    <dgm:cxn modelId="{EA9A0052-EC51-47AF-B682-51A68CA96554}" srcId="{15505523-64CD-4059-9E79-6954028EDADB}" destId="{16AB0E23-D69D-448C-913A-7420C4B57045}" srcOrd="0" destOrd="0" parTransId="{4576FB81-5795-4DA5-8030-79FAE0D9FA15}" sibTransId="{34281781-604A-4766-9D88-D5D6C6BD8E1C}"/>
    <dgm:cxn modelId="{0B9CC1B7-2CA2-4110-BA9D-A468E8DE62E4}" type="presOf" srcId="{6B56392B-46C3-4ED0-BE0E-97F299D94340}" destId="{8104E586-017F-46F3-A9EC-A7E0E52B8AAD}" srcOrd="1" destOrd="0" presId="urn:microsoft.com/office/officeart/2005/8/layout/vProcess5"/>
    <dgm:cxn modelId="{FACAFB07-0690-4293-A438-B74BC458804F}" type="presOf" srcId="{15505523-64CD-4059-9E79-6954028EDADB}" destId="{E7C36E54-BC93-4F33-925C-354D65055641}" srcOrd="0" destOrd="0" presId="urn:microsoft.com/office/officeart/2005/8/layout/vProcess5"/>
    <dgm:cxn modelId="{DEAAB0C0-1868-4A9B-9052-AA8A44B6C21D}" type="presOf" srcId="{5CEA4453-ED37-4749-AEB9-6D5F0C5C9A29}" destId="{76E4C869-21E8-4A4B-8307-BE43EAA3FB3B}" srcOrd="1" destOrd="0" presId="urn:microsoft.com/office/officeart/2005/8/layout/vProcess5"/>
    <dgm:cxn modelId="{087FC49D-081B-43F1-8615-A3E4DAF3947C}" srcId="{15505523-64CD-4059-9E79-6954028EDADB}" destId="{5CEA4453-ED37-4749-AEB9-6D5F0C5C9A29}" srcOrd="2" destOrd="0" parTransId="{3C93715E-ECB8-49B5-8E3B-547C72D6DE32}" sibTransId="{F800C42A-E7A9-4DA0-AD8C-F400A7156362}"/>
    <dgm:cxn modelId="{14BBB2C3-97AD-4A5B-90A5-2BEA59891D72}" type="presOf" srcId="{27912ED8-444A-4B8E-B4B1-2E261EC9EB5D}" destId="{FF5504D7-26A1-46EE-A0FF-3A1D7279165C}" srcOrd="1" destOrd="0" presId="urn:microsoft.com/office/officeart/2005/8/layout/vProcess5"/>
    <dgm:cxn modelId="{C4867037-699D-44A1-B79A-167E2596F84B}" type="presParOf" srcId="{E7C36E54-BC93-4F33-925C-354D65055641}" destId="{B23A62DB-5134-4623-8E6C-71F9A43F3993}" srcOrd="0" destOrd="0" presId="urn:microsoft.com/office/officeart/2005/8/layout/vProcess5"/>
    <dgm:cxn modelId="{39A89F76-7664-4043-99C8-1C01CF7BE921}" type="presParOf" srcId="{E7C36E54-BC93-4F33-925C-354D65055641}" destId="{D833DF63-22F7-4045-A3F6-F747D4A4A4E0}" srcOrd="1" destOrd="0" presId="urn:microsoft.com/office/officeart/2005/8/layout/vProcess5"/>
    <dgm:cxn modelId="{B711C0BB-07C7-4EA7-981E-B6810574464B}" type="presParOf" srcId="{E7C36E54-BC93-4F33-925C-354D65055641}" destId="{B6EFE25D-9476-4C7D-AF9C-1BC0D17AB087}" srcOrd="2" destOrd="0" presId="urn:microsoft.com/office/officeart/2005/8/layout/vProcess5"/>
    <dgm:cxn modelId="{60F7BECE-7D97-41FB-B829-12AE8DB859E8}" type="presParOf" srcId="{E7C36E54-BC93-4F33-925C-354D65055641}" destId="{F9A9916F-60CD-44A0-9A51-64B30FFCED0B}" srcOrd="3" destOrd="0" presId="urn:microsoft.com/office/officeart/2005/8/layout/vProcess5"/>
    <dgm:cxn modelId="{16590B43-1343-4B6F-94E2-3B1CEE985338}" type="presParOf" srcId="{E7C36E54-BC93-4F33-925C-354D65055641}" destId="{ACE38E91-915D-4B72-8222-BB2A00696CD0}" srcOrd="4" destOrd="0" presId="urn:microsoft.com/office/officeart/2005/8/layout/vProcess5"/>
    <dgm:cxn modelId="{8069AFB3-3ACC-4982-99B1-D90282E59E3E}" type="presParOf" srcId="{E7C36E54-BC93-4F33-925C-354D65055641}" destId="{116A25F9-8733-4A85-98A3-6751E48CB24C}" srcOrd="5" destOrd="0" presId="urn:microsoft.com/office/officeart/2005/8/layout/vProcess5"/>
    <dgm:cxn modelId="{9222FFA9-2DE2-44AC-B126-F86041732BE7}" type="presParOf" srcId="{E7C36E54-BC93-4F33-925C-354D65055641}" destId="{D64A5044-D0F0-4C48-8899-B1E7B5647CFB}" srcOrd="6" destOrd="0" presId="urn:microsoft.com/office/officeart/2005/8/layout/vProcess5"/>
    <dgm:cxn modelId="{98548DB1-CA0E-4B69-9A98-D96C8EAE721D}" type="presParOf" srcId="{E7C36E54-BC93-4F33-925C-354D65055641}" destId="{CFE81672-16A1-41A8-A956-35A267F53F8A}" srcOrd="7" destOrd="0" presId="urn:microsoft.com/office/officeart/2005/8/layout/vProcess5"/>
    <dgm:cxn modelId="{CF2B2082-FD68-4086-934C-AD7289B86241}" type="presParOf" srcId="{E7C36E54-BC93-4F33-925C-354D65055641}" destId="{2D28F266-48A5-4FEE-A66B-2BBDA348A06D}" srcOrd="8" destOrd="0" presId="urn:microsoft.com/office/officeart/2005/8/layout/vProcess5"/>
    <dgm:cxn modelId="{696B8D3F-AB8D-4BE8-97F2-F6B7E9A60244}" type="presParOf" srcId="{E7C36E54-BC93-4F33-925C-354D65055641}" destId="{FF5504D7-26A1-46EE-A0FF-3A1D7279165C}" srcOrd="9" destOrd="0" presId="urn:microsoft.com/office/officeart/2005/8/layout/vProcess5"/>
    <dgm:cxn modelId="{92117CCB-EE30-49FD-8676-0FD257B0E759}" type="presParOf" srcId="{E7C36E54-BC93-4F33-925C-354D65055641}" destId="{76E4C869-21E8-4A4B-8307-BE43EAA3FB3B}" srcOrd="10" destOrd="0" presId="urn:microsoft.com/office/officeart/2005/8/layout/vProcess5"/>
    <dgm:cxn modelId="{F2F50567-030E-415E-9690-BF854CFE7F66}" type="presParOf" srcId="{E7C36E54-BC93-4F33-925C-354D65055641}" destId="{8104E586-017F-46F3-A9EC-A7E0E52B8AAD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5DA84D8-2067-4455-9503-491303FC7AAB}" type="doc">
      <dgm:prSet loTypeId="urn:microsoft.com/office/officeart/2005/8/layout/v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_tradnl"/>
        </a:p>
      </dgm:t>
    </dgm:pt>
    <dgm:pt modelId="{02D94611-4085-4303-A8F9-F50AE38D8E55}">
      <dgm:prSet phldrT="[Texto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Publicación de la Resolución en la Plataforma de Contratación del Sector Público (PLACSP) y en la web CDTI (1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0 enero 2020</a:t>
          </a:r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dirty="0">
            <a:solidFill>
              <a:schemeClr val="tx2">
                <a:lumMod val="75000"/>
              </a:schemeClr>
            </a:solidFill>
          </a:endParaRPr>
        </a:p>
      </dgm:t>
    </dgm:pt>
    <dgm:pt modelId="{E0A4732F-945B-4101-A055-6ABE4E133E57}" type="parTrans" cxnId="{EE11D684-4667-437A-8095-93AF3E54E2FF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7CB6C926-282E-4B9B-B340-2A2B4B8AD8AC}" type="sibTrans" cxnId="{EE11D684-4667-437A-8095-93AF3E54E2FF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FB3F40AA-93B8-424F-9C06-CE01608CD635}">
      <dgm:prSet phldrT="[Texto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Jornada Institucional de presentación de la Consulta Preliminar del Mercado </a:t>
          </a:r>
          <a:r>
            <a:rPr lang="es-ES_tradnl" sz="2400" b="0" dirty="0" smtClean="0">
              <a:solidFill>
                <a:schemeClr val="tx2">
                  <a:lumMod val="75000"/>
                </a:schemeClr>
              </a:solidFill>
            </a:rPr>
            <a:t>del reto  </a:t>
          </a:r>
          <a:r>
            <a:rPr lang="es-ES" sz="2400" b="0" dirty="0" smtClean="0">
              <a:solidFill>
                <a:schemeClr val="tx2">
                  <a:lumMod val="75000"/>
                </a:schemeClr>
              </a:solidFill>
            </a:rPr>
            <a:t>Preservación de Órganos </a:t>
          </a:r>
          <a:r>
            <a:rPr lang="es-ES_tradnl" sz="2400" b="0" dirty="0" smtClean="0">
              <a:solidFill>
                <a:schemeClr val="tx2">
                  <a:lumMod val="75000"/>
                </a:schemeClr>
              </a:solidFill>
            </a:rPr>
            <a:t>(2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0 enero 2020</a:t>
          </a:r>
          <a:r>
            <a:rPr lang="es-ES_tradnl" sz="2400" b="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b="0" dirty="0">
            <a:solidFill>
              <a:schemeClr val="tx2">
                <a:lumMod val="75000"/>
              </a:schemeClr>
            </a:solidFill>
          </a:endParaRPr>
        </a:p>
      </dgm:t>
    </dgm:pt>
    <dgm:pt modelId="{67F80B1A-D48A-4EEA-B7B9-F4F7772E8E81}" type="parTrans" cxnId="{101062B5-DE1B-4429-A9C2-E7E3C426C981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EFBF75E0-466C-42AB-B295-F741D617A53A}" type="sibTrans" cxnId="{101062B5-DE1B-4429-A9C2-E7E3C426C981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E9E9D1A9-F002-4D18-A274-55A70C999E7C}">
      <dgm:prSet phldrT="[Texto]" custT="1">
        <dgm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Jornada Técnica (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4 febrero 2020</a:t>
          </a:r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dirty="0">
            <a:solidFill>
              <a:schemeClr val="tx2">
                <a:lumMod val="75000"/>
              </a:schemeClr>
            </a:solidFill>
          </a:endParaRPr>
        </a:p>
      </dgm:t>
    </dgm:pt>
    <dgm:pt modelId="{4ABC16FE-78DE-45DE-BCA0-DB3763854A42}" type="parTrans" cxnId="{C2CD682F-05E3-4CEF-BF04-1379894173A4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650D3A90-7D48-4DE6-9330-A90221249216}" type="sibTrans" cxnId="{C2CD682F-05E3-4CEF-BF04-1379894173A4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E3221607-124B-48AA-A5F7-6CF1ADB12D74}">
      <dgm:prSet phldrT="[Texto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 algn="ctr"/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Cierre Proceso Consulta Preliminar del Mercado, 45 días desde la publicación en PLACSP, 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previsto</a:t>
          </a:r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 (</a:t>
          </a:r>
          <a:r>
            <a:rPr lang="es-ES_tradnl" sz="2400" b="1" dirty="0" smtClean="0">
              <a:solidFill>
                <a:schemeClr val="tx2">
                  <a:lumMod val="75000"/>
                </a:schemeClr>
              </a:solidFill>
            </a:rPr>
            <a:t>24 febrero 2020</a:t>
          </a:r>
          <a:r>
            <a:rPr lang="es-ES_tradnl" sz="24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b="1" dirty="0">
            <a:solidFill>
              <a:schemeClr val="tx2">
                <a:lumMod val="75000"/>
              </a:schemeClr>
            </a:solidFill>
          </a:endParaRPr>
        </a:p>
      </dgm:t>
    </dgm:pt>
    <dgm:pt modelId="{37EA400F-E424-4994-96C1-8A968042746C}" type="parTrans" cxnId="{6B3F3F04-EC6F-4732-AB61-7F3D8E4E9476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2914B854-C9BF-4D51-BEA7-0D3F6C24F56B}" type="sibTrans" cxnId="{6B3F3F04-EC6F-4732-AB61-7F3D8E4E9476}">
      <dgm:prSet/>
      <dgm:spPr/>
      <dgm:t>
        <a:bodyPr/>
        <a:lstStyle/>
        <a:p>
          <a:endParaRPr lang="es-ES_tradnl">
            <a:solidFill>
              <a:schemeClr val="tx2">
                <a:lumMod val="75000"/>
              </a:schemeClr>
            </a:solidFill>
          </a:endParaRPr>
        </a:p>
      </dgm:t>
    </dgm:pt>
    <dgm:pt modelId="{3FF9A3F3-B3BB-4EA3-A229-A62BC4B5E542}" type="pres">
      <dgm:prSet presAssocID="{25DA84D8-2067-4455-9503-491303FC7AAB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D43A1BB-DD6E-4A6C-B85A-FD1E8A800D5D}" type="pres">
      <dgm:prSet presAssocID="{25DA84D8-2067-4455-9503-491303FC7AAB}" presName="dummyMaxCanvas" presStyleCnt="0">
        <dgm:presLayoutVars/>
      </dgm:prSet>
      <dgm:spPr/>
    </dgm:pt>
    <dgm:pt modelId="{0F1CCB01-1D33-40B1-82C3-85F075B3359D}" type="pres">
      <dgm:prSet presAssocID="{25DA84D8-2067-4455-9503-491303FC7AAB}" presName="FourNodes_1" presStyleLbl="node1" presStyleIdx="0" presStyleCnt="4" custScaleX="11281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2885483-82EE-481D-80EC-88B553CCF9F1}" type="pres">
      <dgm:prSet presAssocID="{25DA84D8-2067-4455-9503-491303FC7AAB}" presName="FourNodes_2" presStyleLbl="node1" presStyleIdx="1" presStyleCnt="4" custScaleX="11137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1CAE5CBD-4BFC-48FB-B9DB-5FB61AA00ACE}" type="pres">
      <dgm:prSet presAssocID="{25DA84D8-2067-4455-9503-491303FC7AAB}" presName="FourNodes_3" presStyleLbl="node1" presStyleIdx="2" presStyleCnt="4" custScaleX="103467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BD8357E7-F135-4A57-B7BF-A70FF38C342D}" type="pres">
      <dgm:prSet presAssocID="{25DA84D8-2067-4455-9503-491303FC7AAB}" presName="FourNodes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32BD1F50-6509-43C3-B4B8-5820D3AFE7FC}" type="pres">
      <dgm:prSet presAssocID="{25DA84D8-2067-4455-9503-491303FC7AAB}" presName="FourConn_1-2" presStyleLbl="fg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7A2C8B3-D0CE-4D60-B0D5-043ADAB2D021}" type="pres">
      <dgm:prSet presAssocID="{25DA84D8-2067-4455-9503-491303FC7AAB}" presName="FourConn_2-3" presStyleLbl="fg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31C50DB-A747-46B4-830E-E058A15CF90E}" type="pres">
      <dgm:prSet presAssocID="{25DA84D8-2067-4455-9503-491303FC7AAB}" presName="FourConn_3-4" presStyleLbl="fg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C6CA6BB-D251-4CA6-9370-09C89EC4C34E}" type="pres">
      <dgm:prSet presAssocID="{25DA84D8-2067-4455-9503-491303FC7AAB}" presName="FourNodes_1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588AB2C1-F4A3-4595-B8F0-F1AC506D9A43}" type="pres">
      <dgm:prSet presAssocID="{25DA84D8-2067-4455-9503-491303FC7AAB}" presName="FourNodes_2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F11B6C-D95D-4BDE-B9B9-832B9723C8B5}" type="pres">
      <dgm:prSet presAssocID="{25DA84D8-2067-4455-9503-491303FC7AAB}" presName="FourNodes_3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1FC9165B-85DA-4A91-BF7D-C4043B08947E}" type="pres">
      <dgm:prSet presAssocID="{25DA84D8-2067-4455-9503-491303FC7AAB}" presName="FourNodes_4_text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44897D1F-59B4-483C-9552-DBD798E4F277}" type="presOf" srcId="{EFBF75E0-466C-42AB-B295-F741D617A53A}" destId="{F7A2C8B3-D0CE-4D60-B0D5-043ADAB2D021}" srcOrd="0" destOrd="0" presId="urn:microsoft.com/office/officeart/2005/8/layout/vProcess5"/>
    <dgm:cxn modelId="{0588E0A2-CC1C-4C55-A1E1-461CEAAC3461}" type="presOf" srcId="{E9E9D1A9-F002-4D18-A274-55A70C999E7C}" destId="{FFF11B6C-D95D-4BDE-B9B9-832B9723C8B5}" srcOrd="1" destOrd="0" presId="urn:microsoft.com/office/officeart/2005/8/layout/vProcess5"/>
    <dgm:cxn modelId="{6B3F3F04-EC6F-4732-AB61-7F3D8E4E9476}" srcId="{25DA84D8-2067-4455-9503-491303FC7AAB}" destId="{E3221607-124B-48AA-A5F7-6CF1ADB12D74}" srcOrd="3" destOrd="0" parTransId="{37EA400F-E424-4994-96C1-8A968042746C}" sibTransId="{2914B854-C9BF-4D51-BEA7-0D3F6C24F56B}"/>
    <dgm:cxn modelId="{101062B5-DE1B-4429-A9C2-E7E3C426C981}" srcId="{25DA84D8-2067-4455-9503-491303FC7AAB}" destId="{FB3F40AA-93B8-424F-9C06-CE01608CD635}" srcOrd="1" destOrd="0" parTransId="{67F80B1A-D48A-4EEA-B7B9-F4F7772E8E81}" sibTransId="{EFBF75E0-466C-42AB-B295-F741D617A53A}"/>
    <dgm:cxn modelId="{2E21C82A-DB99-4F7D-B3BB-595A3A888C4F}" type="presOf" srcId="{E3221607-124B-48AA-A5F7-6CF1ADB12D74}" destId="{BD8357E7-F135-4A57-B7BF-A70FF38C342D}" srcOrd="0" destOrd="0" presId="urn:microsoft.com/office/officeart/2005/8/layout/vProcess5"/>
    <dgm:cxn modelId="{C2CD682F-05E3-4CEF-BF04-1379894173A4}" srcId="{25DA84D8-2067-4455-9503-491303FC7AAB}" destId="{E9E9D1A9-F002-4D18-A274-55A70C999E7C}" srcOrd="2" destOrd="0" parTransId="{4ABC16FE-78DE-45DE-BCA0-DB3763854A42}" sibTransId="{650D3A90-7D48-4DE6-9330-A90221249216}"/>
    <dgm:cxn modelId="{71E9BA3B-730A-409A-B0E8-3A7626418A96}" type="presOf" srcId="{FB3F40AA-93B8-424F-9C06-CE01608CD635}" destId="{52885483-82EE-481D-80EC-88B553CCF9F1}" srcOrd="0" destOrd="0" presId="urn:microsoft.com/office/officeart/2005/8/layout/vProcess5"/>
    <dgm:cxn modelId="{EE11D684-4667-437A-8095-93AF3E54E2FF}" srcId="{25DA84D8-2067-4455-9503-491303FC7AAB}" destId="{02D94611-4085-4303-A8F9-F50AE38D8E55}" srcOrd="0" destOrd="0" parTransId="{E0A4732F-945B-4101-A055-6ABE4E133E57}" sibTransId="{7CB6C926-282E-4B9B-B340-2A2B4B8AD8AC}"/>
    <dgm:cxn modelId="{84BC5645-E494-4E0A-9E39-D334CEBAA5DB}" type="presOf" srcId="{02D94611-4085-4303-A8F9-F50AE38D8E55}" destId="{0F1CCB01-1D33-40B1-82C3-85F075B3359D}" srcOrd="0" destOrd="0" presId="urn:microsoft.com/office/officeart/2005/8/layout/vProcess5"/>
    <dgm:cxn modelId="{EBE8D980-583A-4534-BAA0-66E831BCBD55}" type="presOf" srcId="{E9E9D1A9-F002-4D18-A274-55A70C999E7C}" destId="{1CAE5CBD-4BFC-48FB-B9DB-5FB61AA00ACE}" srcOrd="0" destOrd="0" presId="urn:microsoft.com/office/officeart/2005/8/layout/vProcess5"/>
    <dgm:cxn modelId="{0D588CC1-90F3-471D-B59E-E69DF9519722}" type="presOf" srcId="{7CB6C926-282E-4B9B-B340-2A2B4B8AD8AC}" destId="{32BD1F50-6509-43C3-B4B8-5820D3AFE7FC}" srcOrd="0" destOrd="0" presId="urn:microsoft.com/office/officeart/2005/8/layout/vProcess5"/>
    <dgm:cxn modelId="{0A9C30BE-52F7-4E9A-8D69-FE267DB969E5}" type="presOf" srcId="{02D94611-4085-4303-A8F9-F50AE38D8E55}" destId="{BC6CA6BB-D251-4CA6-9370-09C89EC4C34E}" srcOrd="1" destOrd="0" presId="urn:microsoft.com/office/officeart/2005/8/layout/vProcess5"/>
    <dgm:cxn modelId="{AB06C5BA-B1C5-402A-94D6-3C1A2AA086CE}" type="presOf" srcId="{650D3A90-7D48-4DE6-9330-A90221249216}" destId="{031C50DB-A747-46B4-830E-E058A15CF90E}" srcOrd="0" destOrd="0" presId="urn:microsoft.com/office/officeart/2005/8/layout/vProcess5"/>
    <dgm:cxn modelId="{4EBF88AB-95C5-4CA8-A069-D83A93EEF746}" type="presOf" srcId="{E3221607-124B-48AA-A5F7-6CF1ADB12D74}" destId="{1FC9165B-85DA-4A91-BF7D-C4043B08947E}" srcOrd="1" destOrd="0" presId="urn:microsoft.com/office/officeart/2005/8/layout/vProcess5"/>
    <dgm:cxn modelId="{3A25B447-ACDD-4E08-80B6-7EEB7B3AA004}" type="presOf" srcId="{FB3F40AA-93B8-424F-9C06-CE01608CD635}" destId="{588AB2C1-F4A3-4595-B8F0-F1AC506D9A43}" srcOrd="1" destOrd="0" presId="urn:microsoft.com/office/officeart/2005/8/layout/vProcess5"/>
    <dgm:cxn modelId="{FFA4F9F7-C17A-4662-A924-AF9ECF101C0E}" type="presOf" srcId="{25DA84D8-2067-4455-9503-491303FC7AAB}" destId="{3FF9A3F3-B3BB-4EA3-A229-A62BC4B5E542}" srcOrd="0" destOrd="0" presId="urn:microsoft.com/office/officeart/2005/8/layout/vProcess5"/>
    <dgm:cxn modelId="{025CE935-3696-4C5C-8F9E-82143CDFC75C}" type="presParOf" srcId="{3FF9A3F3-B3BB-4EA3-A229-A62BC4B5E542}" destId="{AD43A1BB-DD6E-4A6C-B85A-FD1E8A800D5D}" srcOrd="0" destOrd="0" presId="urn:microsoft.com/office/officeart/2005/8/layout/vProcess5"/>
    <dgm:cxn modelId="{6C082B96-A001-4ADC-9766-78AACE4888DE}" type="presParOf" srcId="{3FF9A3F3-B3BB-4EA3-A229-A62BC4B5E542}" destId="{0F1CCB01-1D33-40B1-82C3-85F075B3359D}" srcOrd="1" destOrd="0" presId="urn:microsoft.com/office/officeart/2005/8/layout/vProcess5"/>
    <dgm:cxn modelId="{F3D9A9B2-FB3A-4C3D-A67D-13F6C9D075E0}" type="presParOf" srcId="{3FF9A3F3-B3BB-4EA3-A229-A62BC4B5E542}" destId="{52885483-82EE-481D-80EC-88B553CCF9F1}" srcOrd="2" destOrd="0" presId="urn:microsoft.com/office/officeart/2005/8/layout/vProcess5"/>
    <dgm:cxn modelId="{2324498C-2FC3-48C3-BF69-DD241EAEDCA9}" type="presParOf" srcId="{3FF9A3F3-B3BB-4EA3-A229-A62BC4B5E542}" destId="{1CAE5CBD-4BFC-48FB-B9DB-5FB61AA00ACE}" srcOrd="3" destOrd="0" presId="urn:microsoft.com/office/officeart/2005/8/layout/vProcess5"/>
    <dgm:cxn modelId="{08460363-AD14-4A51-AA2F-CCC78AE6D01C}" type="presParOf" srcId="{3FF9A3F3-B3BB-4EA3-A229-A62BC4B5E542}" destId="{BD8357E7-F135-4A57-B7BF-A70FF38C342D}" srcOrd="4" destOrd="0" presId="urn:microsoft.com/office/officeart/2005/8/layout/vProcess5"/>
    <dgm:cxn modelId="{DD4E780A-E8B7-47AB-8EFC-78AD106B16A3}" type="presParOf" srcId="{3FF9A3F3-B3BB-4EA3-A229-A62BC4B5E542}" destId="{32BD1F50-6509-43C3-B4B8-5820D3AFE7FC}" srcOrd="5" destOrd="0" presId="urn:microsoft.com/office/officeart/2005/8/layout/vProcess5"/>
    <dgm:cxn modelId="{E4C3155F-6804-4391-A91A-D66D29DC60A1}" type="presParOf" srcId="{3FF9A3F3-B3BB-4EA3-A229-A62BC4B5E542}" destId="{F7A2C8B3-D0CE-4D60-B0D5-043ADAB2D021}" srcOrd="6" destOrd="0" presId="urn:microsoft.com/office/officeart/2005/8/layout/vProcess5"/>
    <dgm:cxn modelId="{F0F8B559-8743-4B6F-A8BA-175AE852AE7B}" type="presParOf" srcId="{3FF9A3F3-B3BB-4EA3-A229-A62BC4B5E542}" destId="{031C50DB-A747-46B4-830E-E058A15CF90E}" srcOrd="7" destOrd="0" presId="urn:microsoft.com/office/officeart/2005/8/layout/vProcess5"/>
    <dgm:cxn modelId="{A01AE698-8562-4CB4-9A9F-56C12A7C37CC}" type="presParOf" srcId="{3FF9A3F3-B3BB-4EA3-A229-A62BC4B5E542}" destId="{BC6CA6BB-D251-4CA6-9370-09C89EC4C34E}" srcOrd="8" destOrd="0" presId="urn:microsoft.com/office/officeart/2005/8/layout/vProcess5"/>
    <dgm:cxn modelId="{DD179467-4CD3-47C8-ADDB-E2558F7F7F01}" type="presParOf" srcId="{3FF9A3F3-B3BB-4EA3-A229-A62BC4B5E542}" destId="{588AB2C1-F4A3-4595-B8F0-F1AC506D9A43}" srcOrd="9" destOrd="0" presId="urn:microsoft.com/office/officeart/2005/8/layout/vProcess5"/>
    <dgm:cxn modelId="{5D7A4E11-2144-4B8F-AB99-D3BE411DD131}" type="presParOf" srcId="{3FF9A3F3-B3BB-4EA3-A229-A62BC4B5E542}" destId="{FFF11B6C-D95D-4BDE-B9B9-832B9723C8B5}" srcOrd="10" destOrd="0" presId="urn:microsoft.com/office/officeart/2005/8/layout/vProcess5"/>
    <dgm:cxn modelId="{8FAED4EC-77CF-461A-87DB-4D7B4B0AEAA5}" type="presParOf" srcId="{3FF9A3F3-B3BB-4EA3-A229-A62BC4B5E542}" destId="{1FC9165B-85DA-4A91-BF7D-C4043B08947E}" srcOrd="11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656331C-6CB9-4C0A-AE8C-338739C3B925}" type="doc">
      <dgm:prSet loTypeId="urn:microsoft.com/office/officeart/2005/8/layout/arrow3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s-ES_tradnl"/>
        </a:p>
      </dgm:t>
    </dgm:pt>
    <dgm:pt modelId="{6CBDA424-0E41-4EB1-9C01-7806B575D515}">
      <dgm:prSet phldrT="[Texto]"/>
      <dgm:spPr/>
      <dgm:t>
        <a:bodyPr/>
        <a:lstStyle/>
        <a:p>
          <a:r>
            <a:rPr lang="es-ES_tradnl" dirty="0" smtClean="0"/>
            <a:t>No distorsionar la competencia</a:t>
          </a:r>
          <a:endParaRPr lang="es-ES_tradnl" dirty="0"/>
        </a:p>
      </dgm:t>
    </dgm:pt>
    <dgm:pt modelId="{0D780194-142A-40F1-958C-9FD89F73C32E}" type="parTrans" cxnId="{C9FD0419-964B-4FC5-809A-FC2505DFEA20}">
      <dgm:prSet/>
      <dgm:spPr/>
      <dgm:t>
        <a:bodyPr/>
        <a:lstStyle/>
        <a:p>
          <a:endParaRPr lang="es-ES_tradnl"/>
        </a:p>
      </dgm:t>
    </dgm:pt>
    <dgm:pt modelId="{4D6D7D37-D1DC-4FB4-8A2B-770C441FC23C}" type="sibTrans" cxnId="{C9FD0419-964B-4FC5-809A-FC2505DFEA20}">
      <dgm:prSet/>
      <dgm:spPr/>
      <dgm:t>
        <a:bodyPr/>
        <a:lstStyle/>
        <a:p>
          <a:endParaRPr lang="es-ES_tradnl"/>
        </a:p>
      </dgm:t>
    </dgm:pt>
    <dgm:pt modelId="{15D2722B-09D1-4B2F-A193-8272824CDCBB}">
      <dgm:prSet phldrT="[Texto]"/>
      <dgm:spPr/>
      <dgm:t>
        <a:bodyPr/>
        <a:lstStyle/>
        <a:p>
          <a:r>
            <a:rPr lang="es-ES_tradnl" dirty="0" smtClean="0"/>
            <a:t>Garantizar la confidencialidad</a:t>
          </a:r>
          <a:endParaRPr lang="es-ES_tradnl" dirty="0"/>
        </a:p>
      </dgm:t>
    </dgm:pt>
    <dgm:pt modelId="{0770C978-16DA-4024-8D45-B685D56369DC}" type="parTrans" cxnId="{002681C5-398E-4DFA-8427-629F3472A499}">
      <dgm:prSet/>
      <dgm:spPr/>
      <dgm:t>
        <a:bodyPr/>
        <a:lstStyle/>
        <a:p>
          <a:endParaRPr lang="es-ES_tradnl"/>
        </a:p>
      </dgm:t>
    </dgm:pt>
    <dgm:pt modelId="{A5904EC7-2E7C-404E-A147-96C441FC56BD}" type="sibTrans" cxnId="{002681C5-398E-4DFA-8427-629F3472A499}">
      <dgm:prSet/>
      <dgm:spPr/>
      <dgm:t>
        <a:bodyPr/>
        <a:lstStyle/>
        <a:p>
          <a:endParaRPr lang="es-ES_tradnl"/>
        </a:p>
      </dgm:t>
    </dgm:pt>
    <dgm:pt modelId="{3FAEA911-F183-4F8C-A57F-A66F1FDAE688}" type="pres">
      <dgm:prSet presAssocID="{4656331C-6CB9-4C0A-AE8C-338739C3B925}" presName="compositeShape" presStyleCnt="0">
        <dgm:presLayoutVars>
          <dgm:chMax val="2"/>
          <dgm:dir/>
          <dgm:resizeHandles val="exact"/>
        </dgm:presLayoutVars>
      </dgm:prSet>
      <dgm:spPr/>
      <dgm:t>
        <a:bodyPr/>
        <a:lstStyle/>
        <a:p>
          <a:endParaRPr lang="es-ES_tradnl"/>
        </a:p>
      </dgm:t>
    </dgm:pt>
    <dgm:pt modelId="{61740A0E-1FBD-43EF-9A54-A28916931283}" type="pres">
      <dgm:prSet presAssocID="{4656331C-6CB9-4C0A-AE8C-338739C3B925}" presName="divider" presStyleLbl="fgShp" presStyleIdx="0" presStyleCnt="1"/>
      <dgm:spPr/>
      <dgm:t>
        <a:bodyPr/>
        <a:lstStyle/>
        <a:p>
          <a:endParaRPr lang="es-ES_tradnl"/>
        </a:p>
      </dgm:t>
    </dgm:pt>
    <dgm:pt modelId="{EE641E32-9C72-4AC2-A964-E1977F061150}" type="pres">
      <dgm:prSet presAssocID="{6CBDA424-0E41-4EB1-9C01-7806B575D515}" presName="downArrow" presStyleLbl="node1" presStyleIdx="0" presStyleCnt="2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ES_tradnl"/>
        </a:p>
      </dgm:t>
    </dgm:pt>
    <dgm:pt modelId="{2A12FB06-5753-40A4-A6BF-DAEE72AC4F67}" type="pres">
      <dgm:prSet presAssocID="{6CBDA424-0E41-4EB1-9C01-7806B575D515}" presName="downArrow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  <dgm:pt modelId="{6E0FD83E-E4ED-4B57-BD8C-094AB23AB85B}" type="pres">
      <dgm:prSet presAssocID="{15D2722B-09D1-4B2F-A193-8272824CDCBB}" presName="upArrow" presStyleLbl="node1" presStyleIdx="1" presStyleCnt="2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endParaRPr lang="es-ES_tradnl"/>
        </a:p>
      </dgm:t>
    </dgm:pt>
    <dgm:pt modelId="{F669407D-2AD0-4EC1-8469-983C8AAB47DB}" type="pres">
      <dgm:prSet presAssocID="{15D2722B-09D1-4B2F-A193-8272824CDCBB}" presName="upArrow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es-ES_tradnl"/>
        </a:p>
      </dgm:t>
    </dgm:pt>
  </dgm:ptLst>
  <dgm:cxnLst>
    <dgm:cxn modelId="{D0539423-CCD3-4294-B225-699C80651394}" type="presOf" srcId="{4656331C-6CB9-4C0A-AE8C-338739C3B925}" destId="{3FAEA911-F183-4F8C-A57F-A66F1FDAE688}" srcOrd="0" destOrd="0" presId="urn:microsoft.com/office/officeart/2005/8/layout/arrow3"/>
    <dgm:cxn modelId="{F7542718-0C4D-4A08-9B24-E002337F998F}" type="presOf" srcId="{15D2722B-09D1-4B2F-A193-8272824CDCBB}" destId="{F669407D-2AD0-4EC1-8469-983C8AAB47DB}" srcOrd="0" destOrd="0" presId="urn:microsoft.com/office/officeart/2005/8/layout/arrow3"/>
    <dgm:cxn modelId="{DBC7D0B3-97AD-4BD9-A30C-937BD18DDFF4}" type="presOf" srcId="{6CBDA424-0E41-4EB1-9C01-7806B575D515}" destId="{2A12FB06-5753-40A4-A6BF-DAEE72AC4F67}" srcOrd="0" destOrd="0" presId="urn:microsoft.com/office/officeart/2005/8/layout/arrow3"/>
    <dgm:cxn modelId="{002681C5-398E-4DFA-8427-629F3472A499}" srcId="{4656331C-6CB9-4C0A-AE8C-338739C3B925}" destId="{15D2722B-09D1-4B2F-A193-8272824CDCBB}" srcOrd="1" destOrd="0" parTransId="{0770C978-16DA-4024-8D45-B685D56369DC}" sibTransId="{A5904EC7-2E7C-404E-A147-96C441FC56BD}"/>
    <dgm:cxn modelId="{C9FD0419-964B-4FC5-809A-FC2505DFEA20}" srcId="{4656331C-6CB9-4C0A-AE8C-338739C3B925}" destId="{6CBDA424-0E41-4EB1-9C01-7806B575D515}" srcOrd="0" destOrd="0" parTransId="{0D780194-142A-40F1-958C-9FD89F73C32E}" sibTransId="{4D6D7D37-D1DC-4FB4-8A2B-770C441FC23C}"/>
    <dgm:cxn modelId="{05F2F4DE-94BE-4767-868B-280838EB85C8}" type="presParOf" srcId="{3FAEA911-F183-4F8C-A57F-A66F1FDAE688}" destId="{61740A0E-1FBD-43EF-9A54-A28916931283}" srcOrd="0" destOrd="0" presId="urn:microsoft.com/office/officeart/2005/8/layout/arrow3"/>
    <dgm:cxn modelId="{C4F44696-896D-41A0-9704-7EEB317B7E16}" type="presParOf" srcId="{3FAEA911-F183-4F8C-A57F-A66F1FDAE688}" destId="{EE641E32-9C72-4AC2-A964-E1977F061150}" srcOrd="1" destOrd="0" presId="urn:microsoft.com/office/officeart/2005/8/layout/arrow3"/>
    <dgm:cxn modelId="{BFA8F7C5-4D80-4C11-B033-A8F9CB86649D}" type="presParOf" srcId="{3FAEA911-F183-4F8C-A57F-A66F1FDAE688}" destId="{2A12FB06-5753-40A4-A6BF-DAEE72AC4F67}" srcOrd="2" destOrd="0" presId="urn:microsoft.com/office/officeart/2005/8/layout/arrow3"/>
    <dgm:cxn modelId="{7B726671-3C03-4189-908D-06809E5BB375}" type="presParOf" srcId="{3FAEA911-F183-4F8C-A57F-A66F1FDAE688}" destId="{6E0FD83E-E4ED-4B57-BD8C-094AB23AB85B}" srcOrd="3" destOrd="0" presId="urn:microsoft.com/office/officeart/2005/8/layout/arrow3"/>
    <dgm:cxn modelId="{8829177F-1A48-466A-8172-F788CD82F4D6}" type="presParOf" srcId="{3FAEA911-F183-4F8C-A57F-A66F1FDAE688}" destId="{F669407D-2AD0-4EC1-8469-983C8AAB47DB}" srcOrd="4" destOrd="0" presId="urn:microsoft.com/office/officeart/2005/8/layout/arrow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833DF63-22F7-4045-A3F6-F747D4A4A4E0}">
      <dsp:nvSpPr>
        <dsp:cNvPr id="0" name=""/>
        <dsp:cNvSpPr/>
      </dsp:nvSpPr>
      <dsp:spPr>
        <a:xfrm>
          <a:off x="0" y="0"/>
          <a:ext cx="2649894" cy="348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smtClean="0"/>
            <a:t>TRL</a:t>
          </a:r>
          <a:r>
            <a:rPr lang="es-ES" sz="900" b="1" i="0" kern="1200" dirty="0" smtClean="0"/>
            <a:t> 4 – Desarrollo a pequeña escala (Laboratorio)</a:t>
          </a:r>
          <a:endParaRPr lang="es-ES" sz="900" kern="1200" dirty="0"/>
        </a:p>
      </dsp:txBody>
      <dsp:txXfrm>
        <a:off x="10208" y="10208"/>
        <a:ext cx="2244365" cy="328102"/>
      </dsp:txXfrm>
    </dsp:sp>
    <dsp:sp modelId="{B6EFE25D-9476-4C7D-AF9C-1BC0D17AB087}">
      <dsp:nvSpPr>
        <dsp:cNvPr id="0" name=""/>
        <dsp:cNvSpPr/>
      </dsp:nvSpPr>
      <dsp:spPr>
        <a:xfrm>
          <a:off x="221928" y="411885"/>
          <a:ext cx="2649894" cy="348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smtClean="0"/>
            <a:t>TRL</a:t>
          </a:r>
          <a:r>
            <a:rPr lang="es-ES" sz="900" b="1" i="0" kern="1200" dirty="0" smtClean="0"/>
            <a:t> 5 – Desarrollo a escala real</a:t>
          </a:r>
          <a:endParaRPr lang="es-ES" sz="900" kern="1200" dirty="0"/>
        </a:p>
      </dsp:txBody>
      <dsp:txXfrm>
        <a:off x="232136" y="422093"/>
        <a:ext cx="2181012" cy="328102"/>
      </dsp:txXfrm>
    </dsp:sp>
    <dsp:sp modelId="{F9A9916F-60CD-44A0-9A51-64B30FFCED0B}">
      <dsp:nvSpPr>
        <dsp:cNvPr id="0" name=""/>
        <dsp:cNvSpPr/>
      </dsp:nvSpPr>
      <dsp:spPr>
        <a:xfrm>
          <a:off x="440544" y="823771"/>
          <a:ext cx="2649894" cy="34851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i="0" kern="1200" dirty="0" smtClean="0"/>
            <a:t>TRL 6 – Sistema/prototipo validado en entorno simulado </a:t>
          </a:r>
          <a:endParaRPr lang="es-ES" sz="900" kern="1200" dirty="0"/>
        </a:p>
      </dsp:txBody>
      <dsp:txXfrm>
        <a:off x="450752" y="833979"/>
        <a:ext cx="2184324" cy="328102"/>
      </dsp:txXfrm>
    </dsp:sp>
    <dsp:sp modelId="{ACE38E91-915D-4B72-8222-BB2A00696CD0}">
      <dsp:nvSpPr>
        <dsp:cNvPr id="0" name=""/>
        <dsp:cNvSpPr/>
      </dsp:nvSpPr>
      <dsp:spPr>
        <a:xfrm>
          <a:off x="662473" y="1235657"/>
          <a:ext cx="2649894" cy="348518"/>
        </a:xfrm>
        <a:prstGeom prst="roundRect">
          <a:avLst>
            <a:gd name="adj" fmla="val 10000"/>
          </a:avLst>
        </a:prstGeom>
        <a:solidFill>
          <a:srgbClr val="92D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34290" rIns="34290" bIns="3429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" sz="900" b="1" kern="1200" dirty="0" smtClean="0"/>
            <a:t>TRL 7</a:t>
          </a:r>
          <a:r>
            <a:rPr lang="es-ES" sz="900" b="1" i="0" kern="1200" dirty="0" smtClean="0"/>
            <a:t>– Sistema/Prototipo validado en entorno real</a:t>
          </a:r>
          <a:endParaRPr lang="es-ES" sz="900" b="1" kern="1200" dirty="0"/>
        </a:p>
      </dsp:txBody>
      <dsp:txXfrm>
        <a:off x="672681" y="1245865"/>
        <a:ext cx="2181012" cy="328102"/>
      </dsp:txXfrm>
    </dsp:sp>
    <dsp:sp modelId="{116A25F9-8733-4A85-98A3-6751E48CB24C}">
      <dsp:nvSpPr>
        <dsp:cNvPr id="0" name=""/>
        <dsp:cNvSpPr/>
      </dsp:nvSpPr>
      <dsp:spPr>
        <a:xfrm>
          <a:off x="2423357" y="266933"/>
          <a:ext cx="226537" cy="226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>
        <a:off x="2474328" y="266933"/>
        <a:ext cx="124595" cy="170469"/>
      </dsp:txXfrm>
    </dsp:sp>
    <dsp:sp modelId="{D64A5044-D0F0-4C48-8899-B1E7B5647CFB}">
      <dsp:nvSpPr>
        <dsp:cNvPr id="0" name=""/>
        <dsp:cNvSpPr/>
      </dsp:nvSpPr>
      <dsp:spPr>
        <a:xfrm>
          <a:off x="2645285" y="678819"/>
          <a:ext cx="226537" cy="226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>
        <a:off x="2696256" y="678819"/>
        <a:ext cx="124595" cy="170469"/>
      </dsp:txXfrm>
    </dsp:sp>
    <dsp:sp modelId="{CFE81672-16A1-41A8-A956-35A267F53F8A}">
      <dsp:nvSpPr>
        <dsp:cNvPr id="0" name=""/>
        <dsp:cNvSpPr/>
      </dsp:nvSpPr>
      <dsp:spPr>
        <a:xfrm>
          <a:off x="2863902" y="1090705"/>
          <a:ext cx="226537" cy="22653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000" kern="1200"/>
        </a:p>
      </dsp:txBody>
      <dsp:txXfrm>
        <a:off x="2914873" y="1090705"/>
        <a:ext cx="124595" cy="17046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1CCB01-1D33-40B1-82C3-85F075B3359D}">
      <dsp:nvSpPr>
        <dsp:cNvPr id="0" name=""/>
        <dsp:cNvSpPr/>
      </dsp:nvSpPr>
      <dsp:spPr>
        <a:xfrm>
          <a:off x="-210875" y="0"/>
          <a:ext cx="7427181" cy="11319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5">
                <a:tint val="50000"/>
                <a:satMod val="300000"/>
              </a:schemeClr>
            </a:gs>
            <a:gs pos="35000">
              <a:schemeClr val="accent5">
                <a:tint val="37000"/>
                <a:satMod val="300000"/>
              </a:schemeClr>
            </a:gs>
            <a:gs pos="100000">
              <a:schemeClr val="accent5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Publicación de la Resolución en la Plataforma de Contratación del Sector Público (PLACSP) y en la web CDTI (1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0 enero 2020</a:t>
          </a: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-177720" y="33155"/>
        <a:ext cx="5949756" cy="1065685"/>
      </dsp:txXfrm>
    </dsp:sp>
    <dsp:sp modelId="{52885483-82EE-481D-80EC-88B553CCF9F1}">
      <dsp:nvSpPr>
        <dsp:cNvPr id="0" name=""/>
        <dsp:cNvSpPr/>
      </dsp:nvSpPr>
      <dsp:spPr>
        <a:xfrm>
          <a:off x="387844" y="1337813"/>
          <a:ext cx="7332507" cy="11319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Jornada Institucional de presentación de la Consulta Preliminar del Mercado </a:t>
          </a:r>
          <a:r>
            <a:rPr lang="es-ES_tradnl" sz="2400" b="0" kern="1200" dirty="0" smtClean="0">
              <a:solidFill>
                <a:schemeClr val="tx2">
                  <a:lumMod val="75000"/>
                </a:schemeClr>
              </a:solidFill>
            </a:rPr>
            <a:t>del reto  </a:t>
          </a:r>
          <a:r>
            <a:rPr lang="es-ES" sz="2400" b="0" kern="1200" dirty="0" smtClean="0">
              <a:solidFill>
                <a:schemeClr val="tx2">
                  <a:lumMod val="75000"/>
                </a:schemeClr>
              </a:solidFill>
            </a:rPr>
            <a:t>Preservación de Órganos </a:t>
          </a:r>
          <a:r>
            <a:rPr lang="es-ES_tradnl" sz="2400" b="0" kern="1200" dirty="0" smtClean="0">
              <a:solidFill>
                <a:schemeClr val="tx2">
                  <a:lumMod val="75000"/>
                </a:schemeClr>
              </a:solidFill>
            </a:rPr>
            <a:t>(2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0 enero 2020</a:t>
          </a:r>
          <a:r>
            <a:rPr lang="es-ES_tradnl" sz="2400" b="0" kern="12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b="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420999" y="1370968"/>
        <a:ext cx="5832613" cy="1065685"/>
      </dsp:txXfrm>
    </dsp:sp>
    <dsp:sp modelId="{1CAE5CBD-4BFC-48FB-B9DB-5FB61AA00ACE}">
      <dsp:nvSpPr>
        <dsp:cNvPr id="0" name=""/>
        <dsp:cNvSpPr/>
      </dsp:nvSpPr>
      <dsp:spPr>
        <a:xfrm>
          <a:off x="1191283" y="2675626"/>
          <a:ext cx="6811936" cy="11319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tint val="50000"/>
                <a:satMod val="300000"/>
              </a:schemeClr>
            </a:gs>
            <a:gs pos="35000">
              <a:schemeClr val="accent3">
                <a:tint val="37000"/>
                <a:satMod val="300000"/>
              </a:schemeClr>
            </a:gs>
            <a:gs pos="100000">
              <a:schemeClr val="accent3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3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3"/>
        </a:lnRef>
        <a:fillRef idx="2">
          <a:schemeClr val="accent3"/>
        </a:fillRef>
        <a:effectRef idx="1">
          <a:schemeClr val="accent3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Jornada Técnica (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4 febrero 2020</a:t>
          </a: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224438" y="2708781"/>
        <a:ext cx="5422334" cy="1065685"/>
      </dsp:txXfrm>
    </dsp:sp>
    <dsp:sp modelId="{BD8357E7-F135-4A57-B7BF-A70FF38C342D}">
      <dsp:nvSpPr>
        <dsp:cNvPr id="0" name=""/>
        <dsp:cNvSpPr/>
      </dsp:nvSpPr>
      <dsp:spPr>
        <a:xfrm>
          <a:off x="1856795" y="4013439"/>
          <a:ext cx="6583680" cy="1131995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tint val="50000"/>
                <a:satMod val="300000"/>
              </a:schemeClr>
            </a:gs>
            <a:gs pos="35000">
              <a:schemeClr val="accent2">
                <a:tint val="37000"/>
                <a:satMod val="300000"/>
              </a:schemeClr>
            </a:gs>
            <a:gs pos="100000">
              <a:schemeClr val="accent2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2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Cierre Proceso Consulta Preliminar del Mercado, 45 días desde la publicación en PLACSP, 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previsto</a:t>
          </a: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 (</a:t>
          </a:r>
          <a:r>
            <a:rPr lang="es-ES_tradnl" sz="2400" b="1" kern="1200" dirty="0" smtClean="0">
              <a:solidFill>
                <a:schemeClr val="tx2">
                  <a:lumMod val="75000"/>
                </a:schemeClr>
              </a:solidFill>
            </a:rPr>
            <a:t>24 febrero 2020</a:t>
          </a:r>
          <a:r>
            <a:rPr lang="es-ES_tradnl" sz="2400" kern="1200" dirty="0" smtClean="0">
              <a:solidFill>
                <a:schemeClr val="tx2">
                  <a:lumMod val="75000"/>
                </a:schemeClr>
              </a:solidFill>
            </a:rPr>
            <a:t>)</a:t>
          </a:r>
          <a:endParaRPr lang="es-ES_tradnl" sz="2400" b="1" kern="1200" dirty="0">
            <a:solidFill>
              <a:schemeClr val="tx2">
                <a:lumMod val="75000"/>
              </a:schemeClr>
            </a:solidFill>
          </a:endParaRPr>
        </a:p>
      </dsp:txBody>
      <dsp:txXfrm>
        <a:off x="1889950" y="4046594"/>
        <a:ext cx="5230189" cy="1065685"/>
      </dsp:txXfrm>
    </dsp:sp>
    <dsp:sp modelId="{32BD1F50-6509-43C3-B4B8-5820D3AFE7FC}">
      <dsp:nvSpPr>
        <dsp:cNvPr id="0" name=""/>
        <dsp:cNvSpPr/>
      </dsp:nvSpPr>
      <dsp:spPr>
        <a:xfrm>
          <a:off x="6058758" y="867005"/>
          <a:ext cx="735797" cy="7357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3300" kern="1200">
            <a:solidFill>
              <a:schemeClr val="tx2">
                <a:lumMod val="75000"/>
              </a:schemeClr>
            </a:solidFill>
          </a:endParaRPr>
        </a:p>
      </dsp:txBody>
      <dsp:txXfrm>
        <a:off x="6224312" y="867005"/>
        <a:ext cx="404689" cy="553687"/>
      </dsp:txXfrm>
    </dsp:sp>
    <dsp:sp modelId="{F7A2C8B3-D0CE-4D60-B0D5-043ADAB2D021}">
      <dsp:nvSpPr>
        <dsp:cNvPr id="0" name=""/>
        <dsp:cNvSpPr/>
      </dsp:nvSpPr>
      <dsp:spPr>
        <a:xfrm>
          <a:off x="6610141" y="2204818"/>
          <a:ext cx="735797" cy="7357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3300" kern="1200">
            <a:solidFill>
              <a:schemeClr val="tx2">
                <a:lumMod val="75000"/>
              </a:schemeClr>
            </a:solidFill>
          </a:endParaRPr>
        </a:p>
      </dsp:txBody>
      <dsp:txXfrm>
        <a:off x="6775695" y="2204818"/>
        <a:ext cx="404689" cy="553687"/>
      </dsp:txXfrm>
    </dsp:sp>
    <dsp:sp modelId="{031C50DB-A747-46B4-830E-E058A15CF90E}">
      <dsp:nvSpPr>
        <dsp:cNvPr id="0" name=""/>
        <dsp:cNvSpPr/>
      </dsp:nvSpPr>
      <dsp:spPr>
        <a:xfrm>
          <a:off x="7153294" y="3542631"/>
          <a:ext cx="735797" cy="735797"/>
        </a:xfrm>
        <a:prstGeom prst="downArrow">
          <a:avLst>
            <a:gd name="adj1" fmla="val 55000"/>
            <a:gd name="adj2" fmla="val 45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_tradnl" sz="3300" kern="1200">
            <a:solidFill>
              <a:schemeClr val="tx2">
                <a:lumMod val="75000"/>
              </a:schemeClr>
            </a:solidFill>
          </a:endParaRPr>
        </a:p>
      </dsp:txBody>
      <dsp:txXfrm>
        <a:off x="7318848" y="3542631"/>
        <a:ext cx="404689" cy="55368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1740A0E-1FBD-43EF-9A54-A28916931283}">
      <dsp:nvSpPr>
        <dsp:cNvPr id="0" name=""/>
        <dsp:cNvSpPr/>
      </dsp:nvSpPr>
      <dsp:spPr>
        <a:xfrm rot="21300000">
          <a:off x="14971" y="1272056"/>
          <a:ext cx="7181200" cy="657105"/>
        </a:xfrm>
        <a:prstGeom prst="mathMinus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E641E32-9C72-4AC2-A964-E1977F061150}">
      <dsp:nvSpPr>
        <dsp:cNvPr id="0" name=""/>
        <dsp:cNvSpPr/>
      </dsp:nvSpPr>
      <dsp:spPr>
        <a:xfrm>
          <a:off x="865337" y="160060"/>
          <a:ext cx="2163343" cy="1280487"/>
        </a:xfrm>
        <a:prstGeom prst="downArrow">
          <a:avLst/>
        </a:prstGeom>
        <a:gradFill rotWithShape="1">
          <a:gsLst>
            <a:gs pos="0">
              <a:schemeClr val="accent1">
                <a:tint val="50000"/>
                <a:satMod val="300000"/>
              </a:schemeClr>
            </a:gs>
            <a:gs pos="35000">
              <a:schemeClr val="accent1">
                <a:tint val="37000"/>
                <a:satMod val="300000"/>
              </a:schemeClr>
            </a:gs>
            <a:gs pos="100000">
              <a:schemeClr val="accent1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</dsp:sp>
    <dsp:sp modelId="{2A12FB06-5753-40A4-A6BF-DAEE72AC4F67}">
      <dsp:nvSpPr>
        <dsp:cNvPr id="0" name=""/>
        <dsp:cNvSpPr/>
      </dsp:nvSpPr>
      <dsp:spPr>
        <a:xfrm>
          <a:off x="3821906" y="0"/>
          <a:ext cx="2307566" cy="13445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kern="1200" dirty="0" smtClean="0"/>
            <a:t>No distorsionar la competencia</a:t>
          </a:r>
          <a:endParaRPr lang="es-ES_tradnl" sz="2300" kern="1200" dirty="0"/>
        </a:p>
      </dsp:txBody>
      <dsp:txXfrm>
        <a:off x="3821906" y="0"/>
        <a:ext cx="2307566" cy="1344511"/>
      </dsp:txXfrm>
    </dsp:sp>
    <dsp:sp modelId="{6E0FD83E-E4ED-4B57-BD8C-094AB23AB85B}">
      <dsp:nvSpPr>
        <dsp:cNvPr id="0" name=""/>
        <dsp:cNvSpPr/>
      </dsp:nvSpPr>
      <dsp:spPr>
        <a:xfrm>
          <a:off x="4182463" y="1760670"/>
          <a:ext cx="2163343" cy="1280487"/>
        </a:xfrm>
        <a:prstGeom prst="upArrow">
          <a:avLst/>
        </a:prstGeom>
        <a:gradFill rotWithShape="1">
          <a:gsLst>
            <a:gs pos="0">
              <a:schemeClr val="accent6">
                <a:tint val="50000"/>
                <a:satMod val="300000"/>
              </a:schemeClr>
            </a:gs>
            <a:gs pos="35000">
              <a:schemeClr val="accent6">
                <a:tint val="37000"/>
                <a:satMod val="300000"/>
              </a:schemeClr>
            </a:gs>
            <a:gs pos="100000">
              <a:schemeClr val="accent6">
                <a:tint val="15000"/>
                <a:satMod val="35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</dsp:sp>
    <dsp:sp modelId="{F669407D-2AD0-4EC1-8469-983C8AAB47DB}">
      <dsp:nvSpPr>
        <dsp:cNvPr id="0" name=""/>
        <dsp:cNvSpPr/>
      </dsp:nvSpPr>
      <dsp:spPr>
        <a:xfrm>
          <a:off x="1081671" y="1856707"/>
          <a:ext cx="2307566" cy="13445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ES_tradnl" sz="2300" kern="1200" dirty="0" smtClean="0"/>
            <a:t>Garantizar la confidencialidad</a:t>
          </a:r>
          <a:endParaRPr lang="es-ES_tradnl" sz="2300" kern="1200" dirty="0"/>
        </a:p>
      </dsp:txBody>
      <dsp:txXfrm>
        <a:off x="1081671" y="1856707"/>
        <a:ext cx="2307566" cy="13445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3">
  <dgm:title val=""/>
  <dgm:desc val=""/>
  <dgm:catLst>
    <dgm:cat type="relationship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clrData>
  <dgm:layoutNode name="compositeShape">
    <dgm:varLst>
      <dgm:chMax val="2"/>
      <dgm:dir/>
      <dgm:resizeHandles val="exact"/>
    </dgm:varLst>
    <dgm:alg type="composite">
      <dgm:param type="horzAlign" val="none"/>
      <dgm:param type="vertAlign" val="none"/>
    </dgm:alg>
    <dgm:shape xmlns:r="http://schemas.openxmlformats.org/officeDocument/2006/relationships" r:blip="">
      <dgm:adjLst/>
    </dgm:shape>
    <dgm:presOf/>
    <dgm:choose name="Name0">
      <dgm:if name="Name1" func="var" arg="dir" op="equ" val="norm">
        <dgm:choose name="Name2">
          <dgm:if name="Name3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l" for="ch" forName="downArrow" refType="w" fact="0.1"/>
              <dgm:constr type="t" for="ch" forName="downArrow" refType="h" fact="0.05"/>
              <dgm:constr type="lOff" for="ch" forName="downArrow" refType="w" fact="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r" for="ch" forName="downArrowText" refType="w" fact="0.8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r" for="ch" forName="upArrow" refType="w" fact="0.9"/>
              <dgm:constr type="rOff" for="ch" forName="upArrow" refType="w" fact="-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l" for="ch" forName="upArrowText" refType="w" fact="0.15"/>
              <dgm:constr type="primFontSz" for="ch" ptType="node" op="equ" val="65"/>
            </dgm:constrLst>
          </dgm:if>
          <dgm:else name="Name4">
            <dgm:constrLst>
              <dgm:constr type="w" for="ch" forName="downArrow" refType="w" fact="0.4"/>
              <dgm:constr type="h" for="ch" forName="downArrow" refType="h" fact="0.8"/>
              <dgm:constr type="l" for="ch" forName="downArrow" refType="w" fact="0.02"/>
              <dgm:constr type="t" for="ch" forName="downArrow" refType="h" fact="0.05"/>
              <dgm:constr type="lOff" for="ch" forName="downArrow" refType="w" fact="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r" for="ch" forName="downArrowText" refType="w"/>
              <dgm:constr type="primFontSz" for="ch" ptType="node" op="equ" val="65"/>
            </dgm:constrLst>
          </dgm:else>
        </dgm:choose>
      </dgm:if>
      <dgm:else name="Name5">
        <dgm:choose name="Name6">
          <dgm:if name="Name7" axis="ch" ptType="node" func="cnt" op="gte" val="2">
            <dgm:constrLst>
              <dgm:constr type="w" for="ch" forName="divider" refType="w"/>
              <dgm:constr type="h" for="ch" forName="divider" refType="w" fact="0.2"/>
              <dgm:constr type="h" for="ch" forName="divider" refType="h" op="gte" fact="0.2"/>
              <dgm:constr type="h" for="ch" forName="divider" refType="h" op="lte" fact="0.4"/>
              <dgm:constr type="ctrX" for="ch" forName="divider" refType="w" fact="0.5"/>
              <dgm:constr type="ctrY" for="ch" forName="divider" refType="h" fact="0.5"/>
              <dgm:constr type="w" for="ch" forName="downArrow" refType="w" fact="0.3"/>
              <dgm:constr type="h" for="ch" forName="downArrow" refType="h" fact="0.4"/>
              <dgm:constr type="r" for="ch" forName="downArrow" refType="w" fact="0.9"/>
              <dgm:constr type="t" for="ch" forName="downArrow" refType="h" fact="0.05"/>
              <dgm:constr type="rOff" for="ch" forName="downArrow" refType="w" fact="-0.02"/>
              <dgm:constr type="w" for="ch" forName="downArrowText" refType="w" fact="0.32"/>
              <dgm:constr type="h" for="ch" forName="downArrowText" refType="h" fact="0.42"/>
              <dgm:constr type="t" for="ch" forName="downArrowText"/>
              <dgm:constr type="l" for="ch" forName="downArrowText" refType="w" fact="0.15"/>
              <dgm:constr type="w" for="ch" forName="upArrow" refType="w" fact="0.3"/>
              <dgm:constr type="h" for="ch" forName="upArrow" refType="h" fact="0.4"/>
              <dgm:constr type="b" for="ch" forName="upArrow" refType="h" fact="0.95"/>
              <dgm:constr type="l" for="ch" forName="upArrow" refType="w" fact="0.1"/>
              <dgm:constr type="lOff" for="ch" forName="upArrow" refType="w" fact="0.02"/>
              <dgm:constr type="w" for="ch" forName="upArrowText" refType="w" fact="0.32"/>
              <dgm:constr type="h" for="ch" forName="upArrowText" refType="h" fact="0.42"/>
              <dgm:constr type="b" for="ch" forName="upArrowText" refType="h"/>
              <dgm:constr type="r" for="ch" forName="upArrowText" refType="w" fact="0.85"/>
              <dgm:constr type="primFontSz" for="ch" ptType="node" op="equ" val="65"/>
            </dgm:constrLst>
          </dgm:if>
          <dgm:else name="Name8">
            <dgm:constrLst>
              <dgm:constr type="w" for="ch" forName="downArrow" refType="w" fact="0.4"/>
              <dgm:constr type="h" for="ch" forName="downArrow" refType="h" fact="0.8"/>
              <dgm:constr type="r" for="ch" forName="downArrow" refType="w" fact="0.98"/>
              <dgm:constr type="t" for="ch" forName="downArrow" refType="h" fact="0.05"/>
              <dgm:constr type="rOff" for="ch" forName="downArrow" refType="w" fact="-0.02"/>
              <dgm:constr type="w" for="ch" forName="downArrowText" refType="w" fact="0.5"/>
              <dgm:constr type="h" for="ch" forName="downArrowText" refType="h"/>
              <dgm:constr type="t" for="ch" forName="downArrowText"/>
              <dgm:constr type="l" for="ch" forName="downArrowText"/>
              <dgm:constr type="primFontSz" for="ch" ptType="node" op="equ" val="65"/>
            </dgm:constrLst>
          </dgm:else>
        </dgm:choose>
      </dgm:else>
    </dgm:choose>
    <dgm:ruleLst/>
    <dgm:choose name="Name9">
      <dgm:if name="Name10" axis="ch" ptType="node" func="cnt" op="gte" val="2">
        <dgm:layoutNode name="divider" styleLbl="fgShp">
          <dgm:alg type="sp"/>
          <dgm:choose name="Name11">
            <dgm:if name="Name12" func="var" arg="dir" op="equ" val="norm">
              <dgm:shape xmlns:r="http://schemas.openxmlformats.org/officeDocument/2006/relationships" rot="-5" type="mathMinus" r:blip="">
                <dgm:adjLst/>
              </dgm:shape>
            </dgm:if>
            <dgm:else name="Name13">
              <dgm:shape xmlns:r="http://schemas.openxmlformats.org/officeDocument/2006/relationships" rot="5" type="mathMinus" r:blip="">
                <dgm:adjLst/>
              </dgm:shape>
            </dgm:else>
          </dgm:choose>
          <dgm:presOf/>
          <dgm:constrLst/>
          <dgm:ruleLst/>
        </dgm:layoutNode>
      </dgm:if>
      <dgm:else name="Name14"/>
    </dgm:choose>
    <dgm:forEach name="Name15" axis="ch" ptType="node" cnt="1">
      <dgm:layoutNode name="downArrow" styleLbl="node1">
        <dgm:alg type="sp"/>
        <dgm:shape xmlns:r="http://schemas.openxmlformats.org/officeDocument/2006/relationships" type="downArrow" r:blip="">
          <dgm:adjLst/>
        </dgm:shape>
        <dgm:presOf/>
        <dgm:constrLst/>
        <dgm:ruleLst/>
      </dgm:layoutNode>
      <dgm:layoutNode name="down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  <dgm:forEach name="Name16" axis="ch" ptType="node" st="2" cnt="1">
      <dgm:layoutNode name="upArrow" styleLbl="node1">
        <dgm:alg type="sp"/>
        <dgm:shape xmlns:r="http://schemas.openxmlformats.org/officeDocument/2006/relationships" type="upArrow" r:blip="">
          <dgm:adjLst/>
        </dgm:shape>
        <dgm:presOf/>
        <dgm:constrLst/>
        <dgm:ruleLst/>
      </dgm:layoutNode>
      <dgm:layoutNode name="upArrowText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B1F24A-8930-4C91-AB9E-463568D740C8}" type="datetimeFigureOut">
              <a:rPr lang="es-ES" smtClean="0"/>
              <a:t>05/02/2020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2CE6CB-BE18-4609-8B02-607BFC463F45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75157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2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10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188" y="2226811"/>
            <a:ext cx="4727270" cy="2930381"/>
          </a:xfrm>
          <a:prstGeom prst="rect">
            <a:avLst/>
          </a:prstGeom>
        </p:spPr>
      </p:pic>
      <p:sp>
        <p:nvSpPr>
          <p:cNvPr id="12" name="2 Subtítulo"/>
          <p:cNvSpPr>
            <a:spLocks noGrp="1"/>
          </p:cNvSpPr>
          <p:nvPr>
            <p:ph type="subTitle" idx="1" hasCustomPrompt="1"/>
          </p:nvPr>
        </p:nvSpPr>
        <p:spPr>
          <a:xfrm>
            <a:off x="4571999" y="3920295"/>
            <a:ext cx="4176465" cy="106704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r">
              <a:spcBef>
                <a:spcPts val="0"/>
              </a:spcBef>
              <a:buNone/>
              <a:defRPr sz="27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dirty="0" smtClean="0"/>
              <a:t>Ponente</a:t>
            </a:r>
          </a:p>
          <a:p>
            <a:r>
              <a:rPr lang="es-ES" dirty="0" smtClean="0"/>
              <a:t>Ponente</a:t>
            </a:r>
            <a:endParaRPr lang="es-ES" dirty="0"/>
          </a:p>
        </p:txBody>
      </p:sp>
      <p:sp>
        <p:nvSpPr>
          <p:cNvPr id="13" name="1 Título"/>
          <p:cNvSpPr>
            <a:spLocks noGrp="1"/>
          </p:cNvSpPr>
          <p:nvPr>
            <p:ph type="ctrTitle" hasCustomPrompt="1"/>
          </p:nvPr>
        </p:nvSpPr>
        <p:spPr>
          <a:xfrm>
            <a:off x="678426" y="2444545"/>
            <a:ext cx="8082116" cy="1102519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3200" baseline="0"/>
            </a:lvl1pPr>
          </a:lstStyle>
          <a:p>
            <a:r>
              <a:rPr lang="es-ES" dirty="0" smtClean="0"/>
              <a:t>Título de la ponencia</a:t>
            </a:r>
            <a:br>
              <a:rPr lang="es-ES" dirty="0" smtClean="0"/>
            </a:br>
            <a:r>
              <a:rPr lang="es-ES" dirty="0" smtClean="0"/>
              <a:t>Título de la ponencia</a:t>
            </a:r>
            <a:endParaRPr lang="es-ES" dirty="0"/>
          </a:p>
        </p:txBody>
      </p:sp>
      <p:sp>
        <p:nvSpPr>
          <p:cNvPr id="14" name="3 Marcador de fecha"/>
          <p:cNvSpPr>
            <a:spLocks noGrp="1"/>
          </p:cNvSpPr>
          <p:nvPr>
            <p:ph type="dt" sz="half" idx="4294967295"/>
          </p:nvPr>
        </p:nvSpPr>
        <p:spPr>
          <a:xfrm>
            <a:off x="8133423" y="6280543"/>
            <a:ext cx="831065" cy="273844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pPr algn="ctr"/>
            <a:endParaRPr lang="es-ES" dirty="0"/>
          </a:p>
        </p:txBody>
      </p:sp>
      <p:pic>
        <p:nvPicPr>
          <p:cNvPr id="21" name="20 Imagen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773" y="6184762"/>
            <a:ext cx="4678680" cy="359664"/>
          </a:xfrm>
          <a:prstGeom prst="rect">
            <a:avLst/>
          </a:prstGeom>
        </p:spPr>
      </p:pic>
      <p:pic>
        <p:nvPicPr>
          <p:cNvPr id="22" name="21 Imagen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0" y="6143314"/>
            <a:ext cx="596374" cy="400763"/>
          </a:xfrm>
          <a:prstGeom prst="rect">
            <a:avLst/>
          </a:prstGeom>
        </p:spPr>
      </p:pic>
      <p:sp>
        <p:nvSpPr>
          <p:cNvPr id="23" name="22 CuadroTexto"/>
          <p:cNvSpPr txBox="1"/>
          <p:nvPr userDrawn="1"/>
        </p:nvSpPr>
        <p:spPr>
          <a:xfrm>
            <a:off x="170812" y="6544077"/>
            <a:ext cx="820010" cy="1923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s-ES_tradnl" sz="650" b="1" dirty="0" smtClean="0"/>
              <a:t>UNIÓN EUROPEA</a:t>
            </a:r>
            <a:endParaRPr lang="es-ES_tradnl" sz="650" b="1" dirty="0"/>
          </a:p>
        </p:txBody>
      </p:sp>
      <p:sp>
        <p:nvSpPr>
          <p:cNvPr id="24" name="23 CuadroTexto"/>
          <p:cNvSpPr txBox="1"/>
          <p:nvPr userDrawn="1"/>
        </p:nvSpPr>
        <p:spPr>
          <a:xfrm>
            <a:off x="1649121" y="6510536"/>
            <a:ext cx="2495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dirty="0" smtClean="0"/>
              <a:t>Fondo Europeo de Desarrollo Regional (FEDER)</a:t>
            </a:r>
            <a:endParaRPr lang="es-ES_tradnl" sz="900" dirty="0"/>
          </a:p>
        </p:txBody>
      </p:sp>
      <p:sp>
        <p:nvSpPr>
          <p:cNvPr id="25" name="24 CuadroTexto"/>
          <p:cNvSpPr txBox="1"/>
          <p:nvPr userDrawn="1"/>
        </p:nvSpPr>
        <p:spPr>
          <a:xfrm>
            <a:off x="5226828" y="6510536"/>
            <a:ext cx="1887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i="1" dirty="0" smtClean="0"/>
              <a:t>Una manera</a:t>
            </a:r>
            <a:r>
              <a:rPr lang="es-ES_tradnl" sz="900" i="1" baseline="0" dirty="0" smtClean="0"/>
              <a:t> de hacer Europa</a:t>
            </a:r>
            <a:endParaRPr lang="es-ES_tradnl" sz="900" i="1" dirty="0"/>
          </a:p>
        </p:txBody>
      </p:sp>
      <p:pic>
        <p:nvPicPr>
          <p:cNvPr id="15" name="14 Imagen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086" y="178900"/>
            <a:ext cx="2272745" cy="973480"/>
          </a:xfrm>
          <a:prstGeom prst="rect">
            <a:avLst/>
          </a:prstGeom>
        </p:spPr>
      </p:pic>
      <p:pic>
        <p:nvPicPr>
          <p:cNvPr id="16" name="15 Imagen" descr="http://intranet/Identidad%20corporativa/Logo%20oficial%20CDTI-MICINN.png"/>
          <p:cNvPicPr/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7254" y="260648"/>
            <a:ext cx="2623738" cy="76161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1698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6009463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3847039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  <p:sp>
        <p:nvSpPr>
          <p:cNvPr id="3" name="2 CuadroTexto"/>
          <p:cNvSpPr txBox="1"/>
          <p:nvPr userDrawn="1"/>
        </p:nvSpPr>
        <p:spPr>
          <a:xfrm>
            <a:off x="941033" y="1052736"/>
            <a:ext cx="723136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0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+info sobre programas y ayudas CDTI</a:t>
            </a:r>
          </a:p>
          <a:p>
            <a:pPr algn="ctr"/>
            <a:r>
              <a:rPr lang="es-ES" sz="3000" dirty="0">
                <a:solidFill>
                  <a:srgbClr val="1190C5"/>
                </a:solidFill>
                <a:latin typeface="Fundamental  Brigade" panose="020B0603050302020204" pitchFamily="34" charset="0"/>
              </a:rPr>
              <a:t>p</a:t>
            </a:r>
            <a:r>
              <a:rPr lang="es-ES" sz="30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ara</a:t>
            </a:r>
          </a:p>
          <a:p>
            <a:pPr algn="ctr"/>
            <a:r>
              <a:rPr lang="es-ES" sz="30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proyectos de I+D empresarial e innovación</a:t>
            </a:r>
            <a:endParaRPr lang="es-ES" sz="3000" dirty="0">
              <a:solidFill>
                <a:srgbClr val="1190C5"/>
              </a:solidFill>
              <a:latin typeface="Fundamental  Brigade" panose="020B0603050302020204" pitchFamily="34" charset="0"/>
            </a:endParaRPr>
          </a:p>
        </p:txBody>
      </p:sp>
      <p:sp>
        <p:nvSpPr>
          <p:cNvPr id="4" name="3 CuadroTexto"/>
          <p:cNvSpPr txBox="1"/>
          <p:nvPr userDrawn="1"/>
        </p:nvSpPr>
        <p:spPr>
          <a:xfrm>
            <a:off x="3080552" y="4797152"/>
            <a:ext cx="29523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3200" dirty="0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@</a:t>
            </a:r>
            <a:r>
              <a:rPr lang="es-ES" sz="3200" dirty="0" err="1" smtClean="0">
                <a:solidFill>
                  <a:srgbClr val="1190C5"/>
                </a:solidFill>
                <a:latin typeface="Fundamental  Brigade" panose="020B0603050302020204" pitchFamily="34" charset="0"/>
              </a:rPr>
              <a:t>CDTIoficial</a:t>
            </a:r>
            <a:endParaRPr lang="es-ES" sz="3200" dirty="0">
              <a:solidFill>
                <a:srgbClr val="1190C5"/>
              </a:solidFill>
              <a:latin typeface="Fundamental  Brigade" panose="020B0603050302020204" pitchFamily="34" charset="0"/>
            </a:endParaRPr>
          </a:p>
        </p:txBody>
      </p:sp>
      <p:pic>
        <p:nvPicPr>
          <p:cNvPr id="6" name="5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852" y="3068960"/>
            <a:ext cx="3480296" cy="11488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7312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69632"/>
            <a:ext cx="8077200" cy="1143000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 eaLnBrk="1" latinLnBrk="0" hangingPunct="1">
              <a:defRPr kumimoji="0" lang="es-ES" sz="4400" b="0">
                <a:solidFill>
                  <a:schemeClr val="tx1"/>
                </a:solidFill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s-E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96413"/>
            <a:ext cx="8077200" cy="4297363"/>
          </a:xfrm>
          <a:prstGeom prst="rect">
            <a:avLst/>
          </a:prstGeom>
        </p:spPr>
        <p:txBody>
          <a:bodyPr>
            <a:normAutofit/>
          </a:bodyPr>
          <a:lstStyle>
            <a:lvl1pPr eaLnBrk="1" latinLnBrk="0" hangingPunct="1">
              <a:defRPr kumimoji="0" lang="es-ES" sz="2800">
                <a:latin typeface="+mn-lt"/>
              </a:defRPr>
            </a:lvl1pPr>
            <a:lvl2pPr eaLnBrk="1" latinLnBrk="0" hangingPunct="1">
              <a:defRPr kumimoji="0" lang="es-ES" sz="2400">
                <a:latin typeface="+mn-lt"/>
              </a:defRPr>
            </a:lvl2pPr>
            <a:lvl3pPr eaLnBrk="1" latinLnBrk="0" hangingPunct="1">
              <a:defRPr kumimoji="0" lang="es-ES" sz="2000">
                <a:latin typeface="+mn-lt"/>
              </a:defRPr>
            </a:lvl3pPr>
            <a:lvl4pPr eaLnBrk="1" latinLnBrk="0" hangingPunct="1">
              <a:defRPr kumimoji="0" lang="es-ES" sz="2000">
                <a:latin typeface="+mn-lt"/>
              </a:defRPr>
            </a:lvl4pPr>
            <a:lvl5pPr eaLnBrk="1" latinLnBrk="0" hangingPunct="1">
              <a:defRPr kumimoji="0" lang="es-ES" sz="2000">
                <a:latin typeface="+mn-lt"/>
              </a:defRPr>
            </a:lvl5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6679414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ido norm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9 Imagen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75" y="5970588"/>
            <a:ext cx="1587500" cy="52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11 Marcador de texto"/>
          <p:cNvSpPr>
            <a:spLocks noGrp="1"/>
          </p:cNvSpPr>
          <p:nvPr>
            <p:ph type="body" sz="quarter" idx="10"/>
          </p:nvPr>
        </p:nvSpPr>
        <p:spPr>
          <a:xfrm>
            <a:off x="454251" y="1691148"/>
            <a:ext cx="8235499" cy="396458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 dirty="0"/>
          </a:p>
        </p:txBody>
      </p:sp>
      <p:sp>
        <p:nvSpPr>
          <p:cNvPr id="16" name="15 Título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5" name="6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4311650" y="6492875"/>
            <a:ext cx="5207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D52AC-7C09-4F20-BE9C-DB81FFC1EAD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13542643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727163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7" name="13 Marcador de número de diapositiva"/>
          <p:cNvSpPr txBox="1">
            <a:spLocks/>
          </p:cNvSpPr>
          <p:nvPr userDrawn="1"/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_tradnl"/>
            </a:defPPr>
            <a:lvl1pPr marL="0" algn="ctr" defTabSz="914400" rtl="0" eaLnBrk="1" latinLnBrk="0" hangingPunct="1">
              <a:defRPr sz="11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19570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8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2911772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10" name="13 Marcador de número de diapositiva"/>
          <p:cNvSpPr>
            <a:spLocks noGrp="1"/>
          </p:cNvSpPr>
          <p:nvPr>
            <p:ph type="sldNum" sz="quarter" idx="10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1959874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6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0803982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3685027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3375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8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150188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13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4344536" y="6526187"/>
            <a:ext cx="501446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B21AD-DA25-445A-818A-EA0ED6DB1DE6}" type="slidenum">
              <a:rPr lang="es-ES_tradnl" smtClean="0"/>
              <a:pPr/>
              <a:t>‹Nº›</a:t>
            </a:fld>
            <a:endParaRPr lang="es-ES_tradnl"/>
          </a:p>
        </p:txBody>
      </p:sp>
      <p:pic>
        <p:nvPicPr>
          <p:cNvPr id="10" name="9 Imagen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4773" y="6184762"/>
            <a:ext cx="4678680" cy="359664"/>
          </a:xfrm>
          <a:prstGeom prst="rect">
            <a:avLst/>
          </a:prstGeom>
        </p:spPr>
      </p:pic>
      <p:pic>
        <p:nvPicPr>
          <p:cNvPr id="6" name="5 Imagen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630" y="6143314"/>
            <a:ext cx="596374" cy="400763"/>
          </a:xfrm>
          <a:prstGeom prst="rect">
            <a:avLst/>
          </a:prstGeom>
        </p:spPr>
      </p:pic>
      <p:sp>
        <p:nvSpPr>
          <p:cNvPr id="11" name="10 CuadroTexto"/>
          <p:cNvSpPr txBox="1"/>
          <p:nvPr/>
        </p:nvSpPr>
        <p:spPr>
          <a:xfrm>
            <a:off x="170812" y="6544077"/>
            <a:ext cx="820010" cy="192360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pPr algn="ctr"/>
            <a:r>
              <a:rPr lang="es-ES_tradnl" sz="650" b="1" dirty="0" smtClean="0"/>
              <a:t>UNIÓN EUROPEA</a:t>
            </a:r>
            <a:endParaRPr lang="es-ES_tradnl" sz="65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1649121" y="6510536"/>
            <a:ext cx="249542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dirty="0" smtClean="0"/>
              <a:t>Fondo Europeo de Desarrollo Regional (FEDER)</a:t>
            </a:r>
            <a:endParaRPr lang="es-ES_tradnl" sz="900" dirty="0"/>
          </a:p>
        </p:txBody>
      </p:sp>
      <p:sp>
        <p:nvSpPr>
          <p:cNvPr id="13" name="12 CuadroTexto"/>
          <p:cNvSpPr txBox="1"/>
          <p:nvPr/>
        </p:nvSpPr>
        <p:spPr>
          <a:xfrm>
            <a:off x="5226828" y="6510536"/>
            <a:ext cx="188779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_tradnl" sz="900" i="1" dirty="0" smtClean="0"/>
              <a:t>Una manera</a:t>
            </a:r>
            <a:r>
              <a:rPr lang="es-ES_tradnl" sz="900" i="1" baseline="0" dirty="0" smtClean="0"/>
              <a:t> de hacer Europa</a:t>
            </a:r>
            <a:endParaRPr lang="es-ES_tradnl" sz="900" i="1" dirty="0"/>
          </a:p>
        </p:txBody>
      </p:sp>
      <p:pic>
        <p:nvPicPr>
          <p:cNvPr id="14" name="13 Imagen" descr="http://intranet/Identidad%20corporativa/Logo%20oficial%20CDTI-MICINN.png"/>
          <p:cNvPicPr/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9914" y="6235466"/>
            <a:ext cx="1382566" cy="4338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59013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5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ti.es/" TargetMode="External"/><Relationship Id="rId2" Type="http://schemas.openxmlformats.org/officeDocument/2006/relationships/hyperlink" Target="mailto:cpm@cdti.e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dti.es/index.asp?MP=100&amp;MS=900&amp;MN=3&amp;TR=C&amp;IDR=2898" TargetMode="External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23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2.e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ti.es/index.asp?MP=100&amp;MS=882&amp;MN=2&amp;r=1920*1080" TargetMode="External"/><Relationship Id="rId2" Type="http://schemas.openxmlformats.org/officeDocument/2006/relationships/hyperlink" Target="http://www.cdti.es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dti.es/" TargetMode="External"/><Relationship Id="rId2" Type="http://schemas.openxmlformats.org/officeDocument/2006/relationships/hyperlink" Target="mailto:cpm@cdti.e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1698377"/>
            <a:ext cx="7772400" cy="2954759"/>
          </a:xfrm>
          <a:prstGeom prst="rect">
            <a:avLst/>
          </a:prstGeom>
        </p:spPr>
        <p:txBody>
          <a:bodyPr/>
          <a:lstStyle/>
          <a:p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TALLER TÉCNICO</a:t>
            </a:r>
            <a:b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b="1" dirty="0">
                <a:solidFill>
                  <a:schemeClr val="tx2">
                    <a:lumMod val="75000"/>
                  </a:schemeClr>
                </a:solidFill>
              </a:rPr>
              <a:t>4 febrero 2020</a:t>
            </a:r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Consulta Preliminar </a:t>
            </a:r>
            <a:r>
              <a:rPr lang="es-ES_tradnl" b="1" dirty="0">
                <a:solidFill>
                  <a:schemeClr val="tx2">
                    <a:lumMod val="75000"/>
                  </a:schemeClr>
                </a:solidFill>
              </a:rPr>
              <a:t>del </a:t>
            </a:r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Mercado</a:t>
            </a:r>
            <a:b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>RETO TECNOLÓGICO </a:t>
            </a:r>
            <a:b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>PRESERVACIÓN </a:t>
            </a:r>
            <a:r>
              <a:rPr lang="es-ES_tradnl" sz="2400" b="1" dirty="0">
                <a:solidFill>
                  <a:schemeClr val="tx2">
                    <a:lumMod val="75000"/>
                  </a:schemeClr>
                </a:solidFill>
              </a:rPr>
              <a:t>DE ÓRGANOS</a:t>
            </a:r>
            <a:br>
              <a:rPr lang="es-ES_tradnl" sz="24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_tradnl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es-ES_tradnl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Subtítulo"/>
          <p:cNvSpPr>
            <a:spLocks noGrp="1"/>
          </p:cNvSpPr>
          <p:nvPr>
            <p:ph type="subTitle" idx="4294967295"/>
          </p:nvPr>
        </p:nvSpPr>
        <p:spPr>
          <a:xfrm>
            <a:off x="2123728" y="5229200"/>
            <a:ext cx="6400800" cy="792088"/>
          </a:xfrm>
          <a:prstGeom prst="rect">
            <a:avLst/>
          </a:prstGeom>
        </p:spPr>
        <p:txBody>
          <a:bodyPr/>
          <a:lstStyle/>
          <a:p>
            <a:pPr marL="0" indent="0" algn="r">
              <a:spcBef>
                <a:spcPts val="0"/>
              </a:spcBef>
              <a:buNone/>
            </a:pPr>
            <a:r>
              <a:rPr lang="es-ES_tradnl" sz="2000" b="1" dirty="0" smtClean="0">
                <a:solidFill>
                  <a:schemeClr val="tx2">
                    <a:lumMod val="75000"/>
                  </a:schemeClr>
                </a:solidFill>
              </a:rPr>
              <a:t>Dña. Ana Isabel Rodríguez Belda</a:t>
            </a:r>
            <a:endParaRPr lang="es-ES_tradnl" sz="2000" b="1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r">
              <a:spcBef>
                <a:spcPts val="0"/>
              </a:spcBef>
              <a:buNone/>
            </a:pPr>
            <a:r>
              <a:rPr lang="es-ES_tradnl" sz="2000" dirty="0" smtClean="0">
                <a:solidFill>
                  <a:schemeClr val="tx2">
                    <a:lumMod val="75000"/>
                  </a:schemeClr>
                </a:solidFill>
              </a:rPr>
              <a:t>Dpto. Compra </a:t>
            </a:r>
            <a:r>
              <a:rPr lang="es-ES_tradnl" sz="2000" dirty="0">
                <a:solidFill>
                  <a:schemeClr val="tx2">
                    <a:lumMod val="75000"/>
                  </a:schemeClr>
                </a:solidFill>
              </a:rPr>
              <a:t>Pública Innovadora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7986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/>
          <a:lstStyle/>
          <a:p>
            <a:pPr algn="l"/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Consulta Preliminar </a:t>
            </a:r>
            <a:b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del Mercado</a:t>
            </a:r>
            <a:r>
              <a:rPr lang="es-ES_tradnl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_tradnl" b="1" dirty="0">
                <a:solidFill>
                  <a:schemeClr val="tx2">
                    <a:lumMod val="75000"/>
                  </a:schemeClr>
                </a:solidFill>
              </a:rPr>
            </a:br>
            <a:endParaRPr lang="es-ES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96544"/>
          </a:xfrm>
        </p:spPr>
        <p:txBody>
          <a:bodyPr/>
          <a:lstStyle/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La CPM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es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una buena práctica de la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LCSP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9/2017 (art.115,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art.70)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clave para obtener las bases de los pliegos de licitación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(requerimientos funcionales, criterios de solvencia,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de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adjudicación, plazo, presupuesto y política de gestión de </a:t>
            </a:r>
            <a:r>
              <a:rPr lang="es-ES_tradnl" sz="2400" dirty="0" err="1">
                <a:solidFill>
                  <a:schemeClr val="tx2">
                    <a:lumMod val="75000"/>
                  </a:schemeClr>
                </a:solidFill>
              </a:rPr>
              <a:t>DPIs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)</a:t>
            </a: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La CPM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genera efectos positivos en el proyecto: publicidad, transparencia, participación pymes, generación de consorcios</a:t>
            </a:r>
          </a:p>
          <a:p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Nueva oportunidad de relación distinta con el CDTI</a:t>
            </a:r>
          </a:p>
          <a:p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Valor añadido del codesarrollo con el usuario final</a:t>
            </a: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1ª compra pública </a:t>
            </a:r>
            <a:r>
              <a:rPr lang="es-ES_tradnl" sz="2400" dirty="0" err="1" smtClean="0">
                <a:solidFill>
                  <a:schemeClr val="tx2">
                    <a:lumMod val="75000"/>
                  </a:schemeClr>
                </a:solidFill>
              </a:rPr>
              <a:t>precomercial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catalítica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con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fondos FEDER</a:t>
            </a: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La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cofinanciación FEDER limita los plazos, requiere aún mayor responsabilidad y claridad de las partes</a:t>
            </a:r>
          </a:p>
          <a:p>
            <a:endParaRPr lang="es-ES_tradnl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algn="just"/>
            <a:endParaRPr lang="es-ES_tradnl" sz="2400" dirty="0" smtClean="0"/>
          </a:p>
          <a:p>
            <a:pPr algn="just"/>
            <a:endParaRPr lang="es-ES_tradnl" sz="24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836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4311650" y="6935788"/>
            <a:ext cx="520700" cy="365125"/>
          </a:xfrm>
        </p:spPr>
        <p:txBody>
          <a:bodyPr/>
          <a:lstStyle/>
          <a:p>
            <a:pPr>
              <a:defRPr/>
            </a:pPr>
            <a:fld id="{1AC45B1F-E333-47E1-85EA-464C9CCFF4FD}" type="slidenum">
              <a:rPr lang="es-ES"/>
              <a:pPr>
                <a:defRPr/>
              </a:pPr>
              <a:t>11</a:t>
            </a:fld>
            <a:endParaRPr lang="es-ES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323850" y="188243"/>
            <a:ext cx="5543550" cy="1152525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s-ES" sz="4000" b="1" dirty="0">
                <a:solidFill>
                  <a:schemeClr val="tx2">
                    <a:lumMod val="75000"/>
                  </a:schemeClr>
                </a:solidFill>
              </a:rPr>
              <a:t>PASOS </a:t>
            </a:r>
            <a:r>
              <a:rPr lang="es-ES" sz="4000" b="1" dirty="0" smtClean="0">
                <a:solidFill>
                  <a:schemeClr val="tx2">
                    <a:lumMod val="75000"/>
                  </a:schemeClr>
                </a:solidFill>
              </a:rPr>
              <a:t>EN PROCESO</a:t>
            </a:r>
            <a:endParaRPr lang="es-ES" sz="4000" b="1" dirty="0">
              <a:solidFill>
                <a:schemeClr val="tx2">
                  <a:lumMod val="75000"/>
                </a:schemeClr>
              </a:solidFill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Iniciativas publicadas</a:t>
            </a:r>
            <a:endParaRPr lang="es-ES" sz="36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4580" name="9 CuadroTexto"/>
          <p:cNvSpPr txBox="1">
            <a:spLocks noChangeArrowheads="1"/>
          </p:cNvSpPr>
          <p:nvPr/>
        </p:nvSpPr>
        <p:spPr bwMode="auto">
          <a:xfrm>
            <a:off x="127000" y="1365250"/>
            <a:ext cx="5021263" cy="5632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lvl="1" eaLnBrk="1" hangingPunct="1">
              <a:spcAft>
                <a:spcPts val="1200"/>
              </a:spcAft>
            </a:pPr>
            <a:r>
              <a:rPr lang="es-ES" altLang="es-ES" sz="2000" b="1" u="sng" dirty="0" smtClean="0">
                <a:solidFill>
                  <a:schemeClr val="tx2">
                    <a:lumMod val="75000"/>
                  </a:schemeClr>
                </a:solidFill>
              </a:rPr>
              <a:t>Retos</a:t>
            </a:r>
            <a:r>
              <a:rPr lang="es-ES" altLang="es-ES" sz="2000" dirty="0">
                <a:solidFill>
                  <a:schemeClr val="tx2">
                    <a:lumMod val="75000"/>
                  </a:schemeClr>
                </a:solidFill>
              </a:rPr>
              <a:t>:  	</a:t>
            </a:r>
            <a:endParaRPr lang="es-ES" altLang="es-ES" sz="2000" dirty="0" smtClean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spcAft>
                <a:spcPts val="1200"/>
              </a:spcAft>
            </a:pPr>
            <a:r>
              <a:rPr lang="es-ES" altLang="es-ES" sz="2000" b="1" i="1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s-ES" altLang="es-ES" sz="2000" b="1" i="1" dirty="0" smtClean="0">
                <a:solidFill>
                  <a:schemeClr val="tx2">
                    <a:lumMod val="75000"/>
                  </a:schemeClr>
                </a:solidFill>
              </a:rPr>
              <a:t>Vigilancia </a:t>
            </a:r>
            <a:r>
              <a:rPr lang="es-ES" altLang="es-ES" sz="2000" b="1" i="1" dirty="0">
                <a:solidFill>
                  <a:schemeClr val="tx2">
                    <a:lumMod val="75000"/>
                  </a:schemeClr>
                </a:solidFill>
              </a:rPr>
              <a:t>marítima.  </a:t>
            </a:r>
            <a:r>
              <a:rPr lang="es-ES" altLang="es-ES" sz="2000" i="1" dirty="0">
                <a:solidFill>
                  <a:schemeClr val="tx2">
                    <a:lumMod val="75000"/>
                  </a:schemeClr>
                </a:solidFill>
              </a:rPr>
              <a:t>CPM</a:t>
            </a:r>
            <a:endParaRPr lang="es-ES" altLang="es-ES" sz="2000" dirty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spcAft>
                <a:spcPts val="1200"/>
              </a:spcAft>
            </a:pPr>
            <a:r>
              <a:rPr lang="es-ES" altLang="es-ES" sz="2000" b="1" dirty="0">
                <a:solidFill>
                  <a:schemeClr val="tx2">
                    <a:lumMod val="75000"/>
                  </a:schemeClr>
                </a:solidFill>
              </a:rPr>
              <a:t>	Vigilancia Rural.  </a:t>
            </a:r>
            <a:r>
              <a:rPr lang="es-ES" altLang="es-ES" sz="2000" i="1" dirty="0">
                <a:solidFill>
                  <a:schemeClr val="tx2">
                    <a:lumMod val="75000"/>
                  </a:schemeClr>
                </a:solidFill>
              </a:rPr>
              <a:t>CPM</a:t>
            </a:r>
          </a:p>
          <a:p>
            <a:pPr eaLnBrk="1" hangingPunct="1">
              <a:spcAft>
                <a:spcPts val="1200"/>
              </a:spcAft>
            </a:pPr>
            <a:r>
              <a:rPr lang="es-ES" altLang="es-ES" sz="2000" b="1" i="1" dirty="0">
                <a:solidFill>
                  <a:schemeClr val="tx2">
                    <a:lumMod val="75000"/>
                  </a:schemeClr>
                </a:solidFill>
              </a:rPr>
              <a:t>	Traslado de presos</a:t>
            </a:r>
            <a:r>
              <a:rPr lang="es-ES" altLang="es-ES" sz="2000" dirty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s-ES" altLang="es-ES" sz="2000" i="1" dirty="0">
                <a:solidFill>
                  <a:schemeClr val="tx2">
                    <a:lumMod val="75000"/>
                  </a:schemeClr>
                </a:solidFill>
              </a:rPr>
              <a:t>CPM</a:t>
            </a:r>
          </a:p>
          <a:p>
            <a:pPr eaLnBrk="1" hangingPunct="1">
              <a:spcBef>
                <a:spcPts val="2400"/>
              </a:spcBef>
              <a:spcAft>
                <a:spcPts val="1200"/>
              </a:spcAft>
            </a:pPr>
            <a:r>
              <a:rPr lang="es-ES" altLang="es-ES" sz="2000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s-ES" altLang="es-ES" sz="2000" b="1" i="1" dirty="0">
                <a:solidFill>
                  <a:schemeClr val="tx2">
                    <a:lumMod val="75000"/>
                  </a:schemeClr>
                </a:solidFill>
              </a:rPr>
              <a:t>Preservación de órganos.  </a:t>
            </a:r>
            <a:r>
              <a:rPr lang="es-ES" altLang="es-ES" sz="2000" i="1" dirty="0">
                <a:solidFill>
                  <a:schemeClr val="tx2">
                    <a:lumMod val="75000"/>
                  </a:schemeClr>
                </a:solidFill>
              </a:rPr>
              <a:t>CPM</a:t>
            </a:r>
            <a:r>
              <a:rPr lang="es-ES" altLang="es-ES" sz="2000" dirty="0">
                <a:solidFill>
                  <a:schemeClr val="tx2">
                    <a:lumMod val="75000"/>
                  </a:schemeClr>
                </a:solidFill>
              </a:rPr>
              <a:t>		</a:t>
            </a:r>
            <a:r>
              <a:rPr lang="es-ES" altLang="es-ES" sz="2000" b="1" i="1" dirty="0" smtClean="0">
                <a:solidFill>
                  <a:schemeClr val="tx2">
                    <a:lumMod val="75000"/>
                  </a:schemeClr>
                </a:solidFill>
              </a:rPr>
              <a:t>Gestión </a:t>
            </a:r>
            <a:r>
              <a:rPr lang="es-ES" altLang="es-ES" sz="2000" b="1" i="1" dirty="0">
                <a:solidFill>
                  <a:schemeClr val="tx2">
                    <a:lumMod val="75000"/>
                  </a:schemeClr>
                </a:solidFill>
              </a:rPr>
              <a:t>de tráfico aéreo</a:t>
            </a:r>
            <a:r>
              <a:rPr lang="es-ES" altLang="es-ES" sz="2000" b="1" i="1" dirty="0" smtClean="0">
                <a:solidFill>
                  <a:schemeClr val="tx2">
                    <a:lumMod val="75000"/>
                  </a:schemeClr>
                </a:solidFill>
              </a:rPr>
              <a:t>. </a:t>
            </a:r>
            <a:r>
              <a:rPr lang="es-ES" altLang="es-ES" sz="2000" i="1" dirty="0" smtClean="0">
                <a:solidFill>
                  <a:schemeClr val="tx2">
                    <a:lumMod val="75000"/>
                  </a:schemeClr>
                </a:solidFill>
              </a:rPr>
              <a:t>CPM</a:t>
            </a:r>
            <a:endParaRPr lang="es-ES" altLang="es-ES" sz="2000" i="1" dirty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spcBef>
                <a:spcPts val="200"/>
              </a:spcBef>
              <a:spcAft>
                <a:spcPts val="1400"/>
              </a:spcAft>
            </a:pPr>
            <a:r>
              <a:rPr lang="es-ES" altLang="es-ES" sz="2000" b="1" i="1" dirty="0" smtClean="0">
                <a:solidFill>
                  <a:schemeClr val="tx2">
                    <a:lumMod val="75000"/>
                  </a:schemeClr>
                </a:solidFill>
              </a:rPr>
              <a:t>	Gestión </a:t>
            </a:r>
            <a:r>
              <a:rPr lang="es-ES" altLang="es-ES" sz="2000" b="1" i="1" dirty="0">
                <a:solidFill>
                  <a:schemeClr val="tx2">
                    <a:lumMod val="75000"/>
                  </a:schemeClr>
                </a:solidFill>
              </a:rPr>
              <a:t>de ensayos clínicos. </a:t>
            </a:r>
            <a:r>
              <a:rPr lang="es-ES" altLang="es-ES" sz="2000" i="1" dirty="0">
                <a:solidFill>
                  <a:schemeClr val="tx2">
                    <a:lumMod val="75000"/>
                  </a:schemeClr>
                </a:solidFill>
              </a:rPr>
              <a:t>CPM</a:t>
            </a:r>
          </a:p>
          <a:p>
            <a:pPr eaLnBrk="1" hangingPunct="1">
              <a:spcBef>
                <a:spcPts val="200"/>
              </a:spcBef>
              <a:spcAft>
                <a:spcPts val="1000"/>
              </a:spcAft>
            </a:pPr>
            <a:r>
              <a:rPr lang="es-ES" altLang="es-ES" sz="1600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s-ES" altLang="es-ES" sz="2000" b="1" i="1" dirty="0" smtClean="0">
                <a:solidFill>
                  <a:schemeClr val="tx2">
                    <a:lumMod val="75000"/>
                  </a:schemeClr>
                </a:solidFill>
              </a:rPr>
              <a:t>Plataforma </a:t>
            </a:r>
            <a:r>
              <a:rPr lang="es-ES" altLang="es-ES" sz="2000" b="1" i="1" dirty="0">
                <a:solidFill>
                  <a:schemeClr val="tx2">
                    <a:lumMod val="75000"/>
                  </a:schemeClr>
                </a:solidFill>
              </a:rPr>
              <a:t>Gestión Hidrológica. </a:t>
            </a:r>
            <a:r>
              <a:rPr lang="es-ES" altLang="es-ES" i="1" dirty="0">
                <a:solidFill>
                  <a:schemeClr val="tx2">
                    <a:lumMod val="75000"/>
                  </a:schemeClr>
                </a:solidFill>
              </a:rPr>
              <a:t>CPM	</a:t>
            </a:r>
            <a:r>
              <a:rPr lang="es-ES" altLang="es-ES" sz="2000" b="1" i="1" dirty="0">
                <a:solidFill>
                  <a:schemeClr val="tx2">
                    <a:lumMod val="75000"/>
                  </a:schemeClr>
                </a:solidFill>
              </a:rPr>
              <a:t>Alerta temprana de vertidos. </a:t>
            </a:r>
            <a:r>
              <a:rPr lang="es-ES" altLang="es-ES" sz="2000" i="1" dirty="0">
                <a:solidFill>
                  <a:schemeClr val="tx2">
                    <a:lumMod val="75000"/>
                  </a:schemeClr>
                </a:solidFill>
              </a:rPr>
              <a:t>CPM</a:t>
            </a:r>
          </a:p>
          <a:p>
            <a:pPr eaLnBrk="1" hangingPunct="1">
              <a:spcBef>
                <a:spcPts val="200"/>
              </a:spcBef>
              <a:spcAft>
                <a:spcPts val="1400"/>
              </a:spcAft>
            </a:pPr>
            <a:r>
              <a:rPr lang="es-ES" altLang="es-ES" sz="2000" b="1" i="1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s-ES" altLang="es-ES" sz="2000" b="1" i="1" dirty="0" smtClean="0">
                <a:solidFill>
                  <a:schemeClr val="tx2">
                    <a:lumMod val="75000"/>
                  </a:schemeClr>
                </a:solidFill>
              </a:rPr>
              <a:t>Desalación </a:t>
            </a:r>
            <a:r>
              <a:rPr lang="es-ES" altLang="es-ES" sz="2000" b="1" i="1" dirty="0">
                <a:solidFill>
                  <a:schemeClr val="tx2">
                    <a:lumMod val="75000"/>
                  </a:schemeClr>
                </a:solidFill>
              </a:rPr>
              <a:t>agua de mar.</a:t>
            </a:r>
          </a:p>
          <a:p>
            <a:pPr eaLnBrk="1" hangingPunct="1">
              <a:spcAft>
                <a:spcPts val="1200"/>
              </a:spcAft>
            </a:pPr>
            <a:endParaRPr lang="es-ES" altLang="es-ES" sz="2000" b="1" i="1" dirty="0"/>
          </a:p>
          <a:p>
            <a:pPr eaLnBrk="1" hangingPunct="1">
              <a:spcAft>
                <a:spcPts val="1200"/>
              </a:spcAft>
            </a:pPr>
            <a:r>
              <a:rPr lang="es-ES" altLang="es-ES" sz="2000" b="1" i="1" dirty="0"/>
              <a:t>	</a:t>
            </a:r>
          </a:p>
        </p:txBody>
      </p:sp>
      <p:pic>
        <p:nvPicPr>
          <p:cNvPr id="24581" name="5 Imagen" descr="Resultado de imagen de imagen mesa negocio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63" t="13600" r="3603" b="25507"/>
          <a:stretch>
            <a:fillRect/>
          </a:stretch>
        </p:blipFill>
        <p:spPr bwMode="auto">
          <a:xfrm>
            <a:off x="5034309" y="775222"/>
            <a:ext cx="1985963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1 Cerrar llave"/>
          <p:cNvSpPr/>
          <p:nvPr/>
        </p:nvSpPr>
        <p:spPr>
          <a:xfrm>
            <a:off x="4387403" y="1772543"/>
            <a:ext cx="328613" cy="1368425"/>
          </a:xfrm>
          <a:prstGeom prst="rightBrace">
            <a:avLst>
              <a:gd name="adj1" fmla="val 8333"/>
              <a:gd name="adj2" fmla="val 49357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9" name="8 Cerrar llave"/>
          <p:cNvSpPr/>
          <p:nvPr/>
        </p:nvSpPr>
        <p:spPr>
          <a:xfrm>
            <a:off x="4932040" y="4790727"/>
            <a:ext cx="252413" cy="798513"/>
          </a:xfrm>
          <a:prstGeom prst="rightBrace">
            <a:avLst>
              <a:gd name="adj1" fmla="val 8333"/>
              <a:gd name="adj2" fmla="val 48899"/>
            </a:avLst>
          </a:prstGeom>
          <a:ln w="222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1" name="10 CuadroTexto"/>
          <p:cNvSpPr txBox="1"/>
          <p:nvPr/>
        </p:nvSpPr>
        <p:spPr>
          <a:xfrm>
            <a:off x="5253038" y="2340620"/>
            <a:ext cx="3765550" cy="3683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Ministerio de Interior</a:t>
            </a:r>
          </a:p>
        </p:txBody>
      </p:sp>
      <p:sp>
        <p:nvSpPr>
          <p:cNvPr id="14" name="13 CuadroTexto"/>
          <p:cNvSpPr txBox="1"/>
          <p:nvPr/>
        </p:nvSpPr>
        <p:spPr>
          <a:xfrm>
            <a:off x="5253038" y="3142927"/>
            <a:ext cx="3765550" cy="646113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Consejería Economía, Ciencia y Agenda Digital ( Junta Extremadura)</a:t>
            </a:r>
          </a:p>
        </p:txBody>
      </p:sp>
      <p:sp>
        <p:nvSpPr>
          <p:cNvPr id="15" name="14 CuadroTexto"/>
          <p:cNvSpPr txBox="1"/>
          <p:nvPr/>
        </p:nvSpPr>
        <p:spPr>
          <a:xfrm>
            <a:off x="5264013" y="3861048"/>
            <a:ext cx="3765550" cy="3683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Agencia Gallega de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Innovación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5253038" y="4284836"/>
            <a:ext cx="3765550" cy="368300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Servicio Gallego de Salud</a:t>
            </a:r>
          </a:p>
        </p:txBody>
      </p:sp>
      <p:sp>
        <p:nvSpPr>
          <p:cNvPr id="17" name="16 CuadroTexto"/>
          <p:cNvSpPr txBox="1"/>
          <p:nvPr/>
        </p:nvSpPr>
        <p:spPr>
          <a:xfrm>
            <a:off x="5253038" y="4931321"/>
            <a:ext cx="3765550" cy="369887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Ministerio de Transición Ecológica</a:t>
            </a:r>
          </a:p>
        </p:txBody>
      </p:sp>
      <p:sp>
        <p:nvSpPr>
          <p:cNvPr id="13" name="12 CuadroTexto"/>
          <p:cNvSpPr txBox="1"/>
          <p:nvPr/>
        </p:nvSpPr>
        <p:spPr>
          <a:xfrm rot="2041538">
            <a:off x="6880225" y="591507"/>
            <a:ext cx="216058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000" b="1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RESUMEN DE ACTIVIDADES</a:t>
            </a:r>
          </a:p>
        </p:txBody>
      </p:sp>
      <p:pic>
        <p:nvPicPr>
          <p:cNvPr id="24590" name="17 Imagen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843414"/>
            <a:ext cx="230187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1" name="18 Imagen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344836"/>
            <a:ext cx="231775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2" name="19 Imagen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556943"/>
            <a:ext cx="230188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3" name="20 Imagen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1732" y="2791678"/>
            <a:ext cx="231775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4" name="19 Imagen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62" y="3853011"/>
            <a:ext cx="230187" cy="223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18 CuadroTexto"/>
          <p:cNvSpPr txBox="1"/>
          <p:nvPr/>
        </p:nvSpPr>
        <p:spPr>
          <a:xfrm>
            <a:off x="5253038" y="5549230"/>
            <a:ext cx="3763962" cy="369332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Cabildo de Gran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Canaria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4596" name="19 Imagen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357067"/>
            <a:ext cx="230188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97" name="19 Imagen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9822" y="4819402"/>
            <a:ext cx="230188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19 Imagen" descr="Imagen relacionad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062" y="5134510"/>
            <a:ext cx="230188" cy="223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6251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4311650" y="6935788"/>
            <a:ext cx="520700" cy="365125"/>
          </a:xfrm>
        </p:spPr>
        <p:txBody>
          <a:bodyPr/>
          <a:lstStyle/>
          <a:p>
            <a:pPr>
              <a:defRPr/>
            </a:pPr>
            <a:fld id="{5F3D50E9-1FA2-4EA4-9746-033F78075441}" type="slidenum">
              <a:rPr lang="es-ES"/>
              <a:pPr>
                <a:defRPr/>
              </a:pPr>
              <a:t>12</a:t>
            </a:fld>
            <a:endParaRPr lang="es-ES"/>
          </a:p>
        </p:txBody>
      </p:sp>
      <p:sp>
        <p:nvSpPr>
          <p:cNvPr id="8" name="1 Título"/>
          <p:cNvSpPr txBox="1">
            <a:spLocks/>
          </p:cNvSpPr>
          <p:nvPr/>
        </p:nvSpPr>
        <p:spPr>
          <a:xfrm>
            <a:off x="395536" y="260648"/>
            <a:ext cx="6624637" cy="136683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>
              <a:defRPr/>
            </a:pPr>
            <a:r>
              <a:rPr lang="es-ES" sz="4000" b="1" dirty="0">
                <a:solidFill>
                  <a:schemeClr val="tx2">
                    <a:lumMod val="75000"/>
                  </a:schemeClr>
                </a:solidFill>
              </a:rPr>
              <a:t>PASOS </a:t>
            </a:r>
            <a:r>
              <a:rPr lang="es-ES" sz="4000" b="1" dirty="0" smtClean="0">
                <a:solidFill>
                  <a:schemeClr val="tx2">
                    <a:lumMod val="75000"/>
                  </a:schemeClr>
                </a:solidFill>
              </a:rPr>
              <a:t>EN PROCESO</a:t>
            </a:r>
            <a:endParaRPr lang="es-ES" sz="4000" b="1" dirty="0">
              <a:solidFill>
                <a:schemeClr val="tx2">
                  <a:lumMod val="75000"/>
                </a:schemeClr>
              </a:solidFill>
            </a:endParaRP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Iniciativas 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en preparación</a:t>
            </a:r>
            <a:endParaRPr lang="es-ES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700338" y="2111375"/>
            <a:ext cx="3763962" cy="70788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000" b="1" dirty="0">
                <a:solidFill>
                  <a:schemeClr val="tx2">
                    <a:lumMod val="75000"/>
                  </a:schemeClr>
                </a:solidFill>
              </a:rPr>
              <a:t>Consejería Empleo, Investigación y Universidades (Murcia)</a:t>
            </a:r>
          </a:p>
        </p:txBody>
      </p:sp>
      <p:sp>
        <p:nvSpPr>
          <p:cNvPr id="16" name="15 CuadroTexto"/>
          <p:cNvSpPr txBox="1"/>
          <p:nvPr/>
        </p:nvSpPr>
        <p:spPr>
          <a:xfrm>
            <a:off x="2700338" y="4711700"/>
            <a:ext cx="3763962" cy="70788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000" b="1" dirty="0">
                <a:solidFill>
                  <a:schemeClr val="tx2">
                    <a:lumMod val="75000"/>
                  </a:schemeClr>
                </a:solidFill>
              </a:rPr>
              <a:t>Ministerio de </a:t>
            </a:r>
            <a:r>
              <a:rPr lang="es-ES" sz="2000" b="1" dirty="0">
                <a:solidFill>
                  <a:schemeClr val="tx2">
                    <a:lumMod val="75000"/>
                  </a:schemeClr>
                </a:solidFill>
              </a:rPr>
              <a:t>Transporte, Movilidad </a:t>
            </a:r>
            <a:r>
              <a:rPr lang="es-ES" sz="2000" b="1" dirty="0">
                <a:solidFill>
                  <a:schemeClr val="tx2">
                    <a:lumMod val="75000"/>
                  </a:schemeClr>
                </a:solidFill>
              </a:rPr>
              <a:t>y </a:t>
            </a:r>
            <a:r>
              <a:rPr lang="es-ES" sz="2000" b="1" dirty="0">
                <a:solidFill>
                  <a:schemeClr val="tx2">
                    <a:lumMod val="75000"/>
                  </a:schemeClr>
                </a:solidFill>
              </a:rPr>
              <a:t>Agenda Urbana</a:t>
            </a:r>
            <a:endParaRPr lang="es-ES" sz="2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700338" y="3413125"/>
            <a:ext cx="3763962" cy="707886"/>
          </a:xfrm>
          <a:prstGeom prst="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000" b="1" dirty="0">
                <a:solidFill>
                  <a:schemeClr val="tx2">
                    <a:lumMod val="75000"/>
                  </a:schemeClr>
                </a:solidFill>
              </a:rPr>
              <a:t>Ministerio de Ciencia e Innovación</a:t>
            </a:r>
          </a:p>
        </p:txBody>
      </p:sp>
      <p:sp>
        <p:nvSpPr>
          <p:cNvPr id="12" name="11 CuadroTexto"/>
          <p:cNvSpPr txBox="1"/>
          <p:nvPr/>
        </p:nvSpPr>
        <p:spPr>
          <a:xfrm rot="1645272">
            <a:off x="6773897" y="718379"/>
            <a:ext cx="2160588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000" b="1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RESUMEN DE ACTIVIDADES</a:t>
            </a:r>
          </a:p>
        </p:txBody>
      </p:sp>
    </p:spTree>
    <p:extLst>
      <p:ext uri="{BB962C8B-B14F-4D97-AF65-F5344CB8AC3E}">
        <p14:creationId xmlns:p14="http://schemas.microsoft.com/office/powerpoint/2010/main" val="1144808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1464096"/>
              </p:ext>
            </p:extLst>
          </p:nvPr>
        </p:nvGraphicFramePr>
        <p:xfrm>
          <a:off x="457200" y="836712"/>
          <a:ext cx="8229600" cy="51454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1 Título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Procesos y fechas de esta CPM</a:t>
            </a:r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7 Rectángulo redondeado"/>
          <p:cNvSpPr/>
          <p:nvPr/>
        </p:nvSpPr>
        <p:spPr>
          <a:xfrm rot="19750544">
            <a:off x="311338" y="4672145"/>
            <a:ext cx="1450504" cy="914400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PRINCIPIOS BÁSICOS LCSP *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CuadroTexto"/>
          <p:cNvSpPr txBox="1"/>
          <p:nvPr/>
        </p:nvSpPr>
        <p:spPr>
          <a:xfrm>
            <a:off x="1145704" y="6021288"/>
            <a:ext cx="53705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dirty="0" smtClean="0">
                <a:solidFill>
                  <a:schemeClr val="tx2">
                    <a:lumMod val="75000"/>
                  </a:schemeClr>
                </a:solidFill>
              </a:rPr>
              <a:t>* Ley de Contratación del Sector Público (LCSP)</a:t>
            </a:r>
            <a:endParaRPr lang="es-ES" sz="1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636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577113"/>
            <a:ext cx="8585168" cy="3844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Elipse"/>
          <p:cNvSpPr/>
          <p:nvPr/>
        </p:nvSpPr>
        <p:spPr>
          <a:xfrm>
            <a:off x="755576" y="1772816"/>
            <a:ext cx="115212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6 Elipse"/>
          <p:cNvSpPr/>
          <p:nvPr/>
        </p:nvSpPr>
        <p:spPr>
          <a:xfrm>
            <a:off x="658168" y="2149747"/>
            <a:ext cx="792088" cy="33239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Cómo participar</a:t>
            </a:r>
            <a:endParaRPr lang="es-E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2193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463711" y="5301208"/>
            <a:ext cx="8223089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3 Rectángulo redondeado"/>
          <p:cNvSpPr/>
          <p:nvPr/>
        </p:nvSpPr>
        <p:spPr>
          <a:xfrm>
            <a:off x="395536" y="980728"/>
            <a:ext cx="8280920" cy="93610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z="4000" b="1" dirty="0" smtClean="0">
                <a:solidFill>
                  <a:schemeClr val="tx2">
                    <a:lumMod val="75000"/>
                  </a:schemeClr>
                </a:solidFill>
              </a:rPr>
              <a:t>Cómo participar</a:t>
            </a:r>
            <a:endParaRPr lang="es-ES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052736"/>
            <a:ext cx="8291264" cy="4968552"/>
          </a:xfrm>
        </p:spPr>
        <p:txBody>
          <a:bodyPr/>
          <a:lstStyle/>
          <a:p>
            <a:r>
              <a:rPr lang="es-ES" sz="2400" dirty="0" smtClean="0">
                <a:solidFill>
                  <a:srgbClr val="FF0000"/>
                </a:solidFill>
              </a:rPr>
              <a:t>Cumplimentando el formulario (Anexo II) del Reto tecnológico (Anexo I)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 de la presente Convocatoria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Se podrá presentar a todo el Reto o a parte del mismo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Se deben rellenar todos los apartados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No se admite ninguna documentación adicional</a:t>
            </a:r>
          </a:p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El idioma oficial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es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el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español</a:t>
            </a:r>
          </a:p>
          <a:p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Sólo se podrá enviar una versión de la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propuesta</a:t>
            </a: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Si se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presente de forma conjunta por un grupo de entidades, deberá enviarse un único formulario por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la entidad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jurídica que represente al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resto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Existe un documento en la web que se irá actualizando para resolver dudas,  FAQS</a:t>
            </a: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71872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463711" y="4279028"/>
            <a:ext cx="8352928" cy="7200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4 Rectángulo redondeado"/>
          <p:cNvSpPr/>
          <p:nvPr/>
        </p:nvSpPr>
        <p:spPr>
          <a:xfrm>
            <a:off x="467544" y="1830756"/>
            <a:ext cx="8352928" cy="1584176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z="4000" b="1" dirty="0" smtClean="0">
                <a:solidFill>
                  <a:schemeClr val="tx2">
                    <a:lumMod val="75000"/>
                  </a:schemeClr>
                </a:solidFill>
              </a:rPr>
              <a:t>Cómo participar</a:t>
            </a:r>
            <a:endParaRPr lang="es-ES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91264" cy="5112568"/>
          </a:xfrm>
        </p:spPr>
        <p:txBody>
          <a:bodyPr/>
          <a:lstStyle/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El plazo de presentación : </a:t>
            </a:r>
            <a:r>
              <a:rPr lang="es-ES" sz="2400" dirty="0" smtClean="0">
                <a:solidFill>
                  <a:srgbClr val="FF0000"/>
                </a:solidFill>
              </a:rPr>
              <a:t>45 días naturales desde su publicación en la Plataforma de Contratación del Estado.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Las propuestas y las dudas se enviarán a: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cpm@cdti.es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. En el asunto del correo indicar: </a:t>
            </a:r>
            <a:r>
              <a:rPr lang="es-ES" sz="2400" dirty="0">
                <a:solidFill>
                  <a:srgbClr val="FF0000"/>
                </a:solidFill>
              </a:rPr>
              <a:t>CPM_CCMIJU_PRESORG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Esta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será la única vía de comunicación con el CDTI.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Sólo a petición del CDTI se podrán establecer reuniones.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CDTI 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no tendrá ninguna obligación de apoyo o aceptación de las propuestas presentadas.</a:t>
            </a: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Finalizado el plazo se publicará un </a:t>
            </a:r>
            <a:r>
              <a:rPr lang="es-ES" sz="2400" b="1" dirty="0" smtClean="0">
                <a:solidFill>
                  <a:schemeClr val="tx2">
                    <a:lumMod val="75000"/>
                  </a:schemeClr>
                </a:solidFill>
              </a:rPr>
              <a:t>Informe </a:t>
            </a:r>
            <a:r>
              <a:rPr lang="es-ES" sz="2400" b="1" dirty="0">
                <a:solidFill>
                  <a:schemeClr val="tx2">
                    <a:lumMod val="75000"/>
                  </a:schemeClr>
                </a:solidFill>
              </a:rPr>
              <a:t>de Conclusiones </a:t>
            </a:r>
            <a:r>
              <a:rPr lang="es-ES" sz="2400" b="1" dirty="0" smtClean="0">
                <a:solidFill>
                  <a:schemeClr val="tx2">
                    <a:lumMod val="75000"/>
                  </a:schemeClr>
                </a:solidFill>
              </a:rPr>
              <a:t>de la CPM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 en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hlinkClick r:id="rId3"/>
              </a:rPr>
              <a:t>www.cdti.es.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Preparados para lanzar una futura Licitación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de Compra Pública </a:t>
            </a: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</a:rPr>
              <a:t>Precomercial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!!</a:t>
            </a: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434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246" y="1205993"/>
            <a:ext cx="4512778" cy="2808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5 Elipse"/>
          <p:cNvSpPr/>
          <p:nvPr/>
        </p:nvSpPr>
        <p:spPr>
          <a:xfrm>
            <a:off x="1763688" y="2358121"/>
            <a:ext cx="1152128" cy="36004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2 Marcador de contenido"/>
          <p:cNvSpPr txBox="1">
            <a:spLocks/>
          </p:cNvSpPr>
          <p:nvPr/>
        </p:nvSpPr>
        <p:spPr>
          <a:xfrm>
            <a:off x="434360" y="4869160"/>
            <a:ext cx="8229600" cy="122413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es-ES_tradnl" sz="2000" b="1" dirty="0" smtClean="0"/>
              <a:t>Espacio web específico para disponer de toda la información de esta CPM: </a:t>
            </a:r>
          </a:p>
          <a:p>
            <a:pPr marL="0" indent="0" algn="just">
              <a:buNone/>
            </a:pPr>
            <a:r>
              <a:rPr lang="es-ES" sz="2000" dirty="0">
                <a:hlinkClick r:id="rId3"/>
              </a:rPr>
              <a:t>https://www.cdti.es/index.asp?MP=100&amp;MS=900&amp;MN=3&amp;TR=C&amp;IDR=2898</a:t>
            </a:r>
            <a:endParaRPr lang="es-ES_tradnl" sz="2000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9266" y="2198975"/>
            <a:ext cx="4334694" cy="2310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s-ES" b="1" dirty="0" smtClean="0">
                <a:solidFill>
                  <a:schemeClr val="tx2">
                    <a:lumMod val="75000"/>
                  </a:schemeClr>
                </a:solidFill>
              </a:rPr>
              <a:t>Cómo participar</a:t>
            </a:r>
            <a:endParaRPr lang="es-E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6285653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sz="4000" b="1" dirty="0" smtClean="0">
                <a:solidFill>
                  <a:schemeClr val="tx2">
                    <a:lumMod val="75000"/>
                  </a:schemeClr>
                </a:solidFill>
              </a:rPr>
              <a:t>Ventajas para </a:t>
            </a:r>
            <a:br>
              <a:rPr lang="es-ES_tradnl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4000" b="1" dirty="0" smtClean="0">
                <a:solidFill>
                  <a:schemeClr val="tx2">
                    <a:lumMod val="75000"/>
                  </a:schemeClr>
                </a:solidFill>
              </a:rPr>
              <a:t>los operadores económicos</a:t>
            </a:r>
            <a:endParaRPr lang="es-ES_tradnl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95536" y="1772816"/>
            <a:ext cx="8075240" cy="3600400"/>
          </a:xfrm>
        </p:spPr>
        <p:txBody>
          <a:bodyPr/>
          <a:lstStyle/>
          <a:p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Explorar una nueva fuente de oportunidades de apoyo a la </a:t>
            </a:r>
            <a:r>
              <a:rPr lang="es-ES_tradnl" sz="2400" dirty="0" err="1">
                <a:solidFill>
                  <a:schemeClr val="tx2">
                    <a:lumMod val="75000"/>
                  </a:schemeClr>
                </a:solidFill>
              </a:rPr>
              <a:t>I+D+i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 a través de la compra de servicios de I+D / prototipos</a:t>
            </a: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Mayor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conocimiento previo de las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necesidades, mayor tiempo para presentar una mejor solución</a:t>
            </a: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Identificación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de sinergias con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otros operadores económicos</a:t>
            </a:r>
            <a:endParaRPr lang="es-ES_tradnl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Acercamiento a las necesidades del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usuario final</a:t>
            </a: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Capacidad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de inferir en los planes de las futuras licitaciones asociadas a la CPM</a:t>
            </a:r>
          </a:p>
          <a:p>
            <a:endParaRPr lang="es-ES_tradnl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8686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744216"/>
            <a:ext cx="8229600" cy="3629000"/>
          </a:xfrm>
        </p:spPr>
        <p:txBody>
          <a:bodyPr/>
          <a:lstStyle/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Mejora de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los servicios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públicos, cubriendo las necesidades del mercado</a:t>
            </a: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Conocimiento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del estado del arte</a:t>
            </a: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Aprovechamiento del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potencial innovador de los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operadores económicos</a:t>
            </a:r>
            <a:endParaRPr lang="es-ES_tradnl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Enfocar los pliegos de la futura posible licitación</a:t>
            </a:r>
          </a:p>
          <a:p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Adaptación de las solvencias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a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las condiciones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del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mercado, garantizando la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concurrencia</a:t>
            </a:r>
          </a:p>
        </p:txBody>
      </p:sp>
      <p:sp>
        <p:nvSpPr>
          <p:cNvPr id="7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s-ES_tradnl" sz="4000" b="1" dirty="0" smtClean="0">
                <a:solidFill>
                  <a:schemeClr val="tx2">
                    <a:lumMod val="75000"/>
                  </a:schemeClr>
                </a:solidFill>
              </a:rPr>
              <a:t>Ventajas para </a:t>
            </a:r>
            <a:br>
              <a:rPr lang="es-ES_tradnl" sz="40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sz="4000" b="1" dirty="0" smtClean="0">
                <a:solidFill>
                  <a:schemeClr val="tx2">
                    <a:lumMod val="75000"/>
                  </a:schemeClr>
                </a:solidFill>
              </a:rPr>
              <a:t>los usuarios finales</a:t>
            </a:r>
            <a:endParaRPr lang="es-ES_tradnl" sz="4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1412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2195513" y="3423195"/>
            <a:ext cx="6408737" cy="18780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 algn="just" eaLnBrk="0" fontAlgn="auto" hangingPunct="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  <a:defRPr/>
            </a:pP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COMPRA PÚBLICA PRECOMERCIAL</a:t>
            </a:r>
          </a:p>
          <a:p>
            <a:pPr marL="342900" indent="-342900" algn="just" eaLnBrk="0" fontAlgn="auto" hangingPunct="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  <a:defRPr/>
            </a:pP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INNODEMANDA</a:t>
            </a:r>
          </a:p>
          <a:p>
            <a:pPr marL="342900" indent="-342900" algn="just" eaLnBrk="0" fontAlgn="auto" hangingPunct="0">
              <a:spcBef>
                <a:spcPts val="0"/>
              </a:spcBef>
              <a:spcAft>
                <a:spcPts val="1200"/>
              </a:spcAft>
              <a:buFont typeface="Wingdings" panose="05000000000000000000" pitchFamily="2" charset="2"/>
              <a:buChar char="v"/>
              <a:defRPr/>
            </a:pPr>
            <a:r>
              <a:rPr lang="es-ES" sz="3200" b="1" kern="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PROCURE2INNOVATE</a:t>
            </a:r>
          </a:p>
        </p:txBody>
      </p:sp>
      <p:pic>
        <p:nvPicPr>
          <p:cNvPr id="8195" name="Picture 2" descr="http://t1.gstatic.com/images?q=tbn:ANd9GcQOhAEZHrutUECjIbchT6VW8Ojr9V7CErY3sY2l0GzLrDDeEP7Llw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140968"/>
            <a:ext cx="2087563" cy="20145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363538" y="692150"/>
            <a:ext cx="8496300" cy="129698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accent6">
                    <a:lumMod val="75000"/>
                  </a:schemeClr>
                </a:solidFill>
              </a:rPr>
              <a:t>Nueva Oficina de Compra Pública Innovadora de CDTI </a:t>
            </a:r>
            <a:r>
              <a:rPr lang="es-ES" sz="2400" b="1" dirty="0" smtClean="0">
                <a:solidFill>
                  <a:schemeClr val="accent6">
                    <a:lumMod val="75000"/>
                  </a:schemeClr>
                </a:solidFill>
              </a:rPr>
              <a:t>(Noviembre / 2018)</a:t>
            </a:r>
          </a:p>
          <a:p>
            <a:pPr eaLnBrk="1" fontAlgn="auto" hangingPunct="1">
              <a:spcAft>
                <a:spcPts val="0"/>
              </a:spcAft>
              <a:defRPr/>
            </a:pPr>
            <a:endParaRPr lang="es-ES" sz="11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endParaRPr lang="es-ES" sz="3600" b="1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es-ES" sz="3600" b="1" dirty="0" smtClean="0">
                <a:solidFill>
                  <a:schemeClr val="accent6">
                    <a:lumMod val="75000"/>
                  </a:schemeClr>
                </a:solidFill>
              </a:rPr>
              <a:t>¿</a:t>
            </a:r>
            <a:r>
              <a:rPr lang="es-ES" sz="3600" b="1" dirty="0">
                <a:solidFill>
                  <a:schemeClr val="accent6">
                    <a:lumMod val="75000"/>
                  </a:schemeClr>
                </a:solidFill>
              </a:rPr>
              <a:t>Qué hace la oficina CPI?</a:t>
            </a:r>
            <a:r>
              <a:rPr lang="es-ES" sz="3600" dirty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s-ES" sz="3600" dirty="0">
                <a:solidFill>
                  <a:schemeClr val="accent6">
                    <a:lumMod val="75000"/>
                  </a:schemeClr>
                </a:solidFill>
              </a:rPr>
            </a:br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s-ES" sz="3200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s-ES" sz="3200" dirty="0"/>
          </a:p>
        </p:txBody>
      </p:sp>
    </p:spTree>
    <p:extLst>
      <p:ext uri="{BB962C8B-B14F-4D97-AF65-F5344CB8AC3E}">
        <p14:creationId xmlns:p14="http://schemas.microsoft.com/office/powerpoint/2010/main" val="258696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 redondeado"/>
          <p:cNvSpPr/>
          <p:nvPr/>
        </p:nvSpPr>
        <p:spPr>
          <a:xfrm>
            <a:off x="395536" y="1196752"/>
            <a:ext cx="8352928" cy="4680520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7 Rectángulo redondeado"/>
          <p:cNvSpPr/>
          <p:nvPr/>
        </p:nvSpPr>
        <p:spPr>
          <a:xfrm>
            <a:off x="1115616" y="3429000"/>
            <a:ext cx="1440160" cy="4320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9 Rectángulo redondeado"/>
          <p:cNvSpPr/>
          <p:nvPr/>
        </p:nvSpPr>
        <p:spPr>
          <a:xfrm>
            <a:off x="1115616" y="4293096"/>
            <a:ext cx="6984776" cy="4320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Rectángulo redondeado"/>
          <p:cNvSpPr/>
          <p:nvPr/>
        </p:nvSpPr>
        <p:spPr>
          <a:xfrm>
            <a:off x="1115616" y="2117616"/>
            <a:ext cx="4104456" cy="4320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Formulario - ANEXO </a:t>
            </a:r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II</a:t>
            </a:r>
            <a:br>
              <a:rPr lang="es-ES" sz="3200" b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2 Marcador de contenido"/>
          <p:cNvSpPr>
            <a:spLocks noGrp="1"/>
          </p:cNvSpPr>
          <p:nvPr>
            <p:ph idx="1"/>
          </p:nvPr>
        </p:nvSpPr>
        <p:spPr>
          <a:xfrm>
            <a:off x="1187624" y="1196752"/>
            <a:ext cx="8291264" cy="5112568"/>
          </a:xfrm>
        </p:spPr>
        <p:txBody>
          <a:bodyPr/>
          <a:lstStyle/>
          <a:p>
            <a:pPr marL="0" indent="0"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Contenido:</a:t>
            </a:r>
          </a:p>
          <a:p>
            <a:pPr marL="0" indent="0"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1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. Datos generales de la solución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innovadora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2. Requerimientos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funcionales</a:t>
            </a:r>
          </a:p>
          <a:p>
            <a:pPr marL="0" indent="0"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3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. Características de las entidades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proponentes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4. Criterios de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Avance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5.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Plazos</a:t>
            </a:r>
            <a:endParaRPr lang="es-E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6. Valoración económica de la solución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propuesta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7.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Derechos de Propiedad Intelectual /Industrial (</a:t>
            </a:r>
            <a:r>
              <a:rPr lang="es-ES" sz="2400" dirty="0" err="1" smtClean="0">
                <a:solidFill>
                  <a:schemeClr val="tx2">
                    <a:lumMod val="75000"/>
                  </a:schemeClr>
                </a:solidFill>
              </a:rPr>
              <a:t>DPIs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es-ES" sz="24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8. Marco 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</a:rPr>
              <a:t>Regulatorio</a:t>
            </a:r>
          </a:p>
          <a:p>
            <a:pPr marL="0" indent="0">
              <a:buNone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9. Declaraciones obligatorias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ES" sz="24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996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1. Datos generales de la solución innovadora</a:t>
            </a:r>
            <a:b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es-ES" sz="3200" b="1" dirty="0">
                <a:solidFill>
                  <a:schemeClr val="tx2">
                    <a:lumMod val="75000"/>
                  </a:schemeClr>
                </a:solidFill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98" t="62534" r="27163" b="8165"/>
          <a:stretch/>
        </p:blipFill>
        <p:spPr bwMode="auto">
          <a:xfrm>
            <a:off x="395536" y="1340768"/>
            <a:ext cx="8662227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Rectángulo redondeado"/>
          <p:cNvSpPr/>
          <p:nvPr/>
        </p:nvSpPr>
        <p:spPr>
          <a:xfrm>
            <a:off x="5220072" y="1196752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ELIGE ACRÓNIMO!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4716016" y="3378696"/>
            <a:ext cx="324036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ALGUNA RESTRICCIÓN? 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DE QUÉ TIPO?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5203304" y="2298576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IDENTIFICA ÁREAS!</a:t>
            </a:r>
          </a:p>
        </p:txBody>
      </p:sp>
    </p:spTree>
    <p:extLst>
      <p:ext uri="{BB962C8B-B14F-4D97-AF65-F5344CB8AC3E}">
        <p14:creationId xmlns:p14="http://schemas.microsoft.com/office/powerpoint/2010/main" val="11547876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 redondeado"/>
          <p:cNvSpPr/>
          <p:nvPr/>
        </p:nvSpPr>
        <p:spPr>
          <a:xfrm>
            <a:off x="1835696" y="302176"/>
            <a:ext cx="5472608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2. Requerimientos funcionales 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000" t="28749" r="28160" b="38397"/>
          <a:stretch/>
        </p:blipFill>
        <p:spPr bwMode="auto">
          <a:xfrm>
            <a:off x="395536" y="1360541"/>
            <a:ext cx="8433588" cy="355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5364088" y="1382972"/>
            <a:ext cx="2520280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ENFOQUE FUNCIONAL</a:t>
            </a:r>
          </a:p>
        </p:txBody>
      </p:sp>
      <p:sp>
        <p:nvSpPr>
          <p:cNvPr id="6" name="5 Rectángulo redondeado"/>
          <p:cNvSpPr/>
          <p:nvPr/>
        </p:nvSpPr>
        <p:spPr>
          <a:xfrm>
            <a:off x="5508104" y="2420888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ANTECEDENTES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TECNOLOGÍAS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ALCANCE</a:t>
            </a:r>
          </a:p>
        </p:txBody>
      </p:sp>
      <p:sp>
        <p:nvSpPr>
          <p:cNvPr id="8" name="7 Rectángulo redondeado"/>
          <p:cNvSpPr/>
          <p:nvPr/>
        </p:nvSpPr>
        <p:spPr>
          <a:xfrm rot="19668126">
            <a:off x="175922" y="1679966"/>
            <a:ext cx="2448272" cy="720080"/>
          </a:xfrm>
          <a:prstGeom prst="round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6000"/>
                </a:schemeClr>
              </a:gs>
              <a:gs pos="7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CONFIDENCIALIDAD RAZONABLE</a:t>
            </a:r>
          </a:p>
        </p:txBody>
      </p:sp>
      <p:sp>
        <p:nvSpPr>
          <p:cNvPr id="9" name="8 Rectángulo redondeado"/>
          <p:cNvSpPr/>
          <p:nvPr/>
        </p:nvSpPr>
        <p:spPr>
          <a:xfrm>
            <a:off x="5220072" y="3457136"/>
            <a:ext cx="2808312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DESCRIPCIÓN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NOVEDAD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SALTO </a:t>
            </a:r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TECNOLÓGICO, TRL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9 Rectángulo redondeado"/>
          <p:cNvSpPr/>
          <p:nvPr/>
        </p:nvSpPr>
        <p:spPr>
          <a:xfrm>
            <a:off x="5292080" y="4668872"/>
            <a:ext cx="266429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MERCADO POTENCIAL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EXPERIENCIA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SOLVENCIA TÉCNICA</a:t>
            </a:r>
          </a:p>
        </p:txBody>
      </p:sp>
    </p:spTree>
    <p:extLst>
      <p:ext uri="{BB962C8B-B14F-4D97-AF65-F5344CB8AC3E}">
        <p14:creationId xmlns:p14="http://schemas.microsoft.com/office/powerpoint/2010/main" val="88213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3. Características de las entidades proponentes</a:t>
            </a:r>
            <a:br>
              <a:rPr lang="es-ES" sz="3200" b="1" dirty="0">
                <a:solidFill>
                  <a:schemeClr val="tx2">
                    <a:lumMod val="75000"/>
                  </a:schemeClr>
                </a:solidFill>
              </a:rPr>
            </a:b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145" t="21418" r="28289" b="28953"/>
          <a:stretch/>
        </p:blipFill>
        <p:spPr bwMode="auto">
          <a:xfrm>
            <a:off x="683568" y="980728"/>
            <a:ext cx="7757720" cy="496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5220072" y="2996952"/>
            <a:ext cx="266429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UNA EMPRESA O GRUPO??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4 Rectángulo redondeado"/>
          <p:cNvSpPr/>
          <p:nvPr/>
        </p:nvSpPr>
        <p:spPr>
          <a:xfrm>
            <a:off x="5420856" y="4293096"/>
            <a:ext cx="2262728" cy="91972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SOLVENCIAS!!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5643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4. Criterios de Avance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22" t="38937" r="29015" b="27306"/>
          <a:stretch/>
        </p:blipFill>
        <p:spPr bwMode="auto">
          <a:xfrm>
            <a:off x="539552" y="1378966"/>
            <a:ext cx="8194260" cy="3706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4932040" y="2564904"/>
            <a:ext cx="338437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INDICADORES FUNCIONALES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MONITORIZACIÓN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0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Rectángulo redondeado"/>
          <p:cNvSpPr/>
          <p:nvPr/>
        </p:nvSpPr>
        <p:spPr>
          <a:xfrm>
            <a:off x="3579128" y="302176"/>
            <a:ext cx="1951620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5. 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Plazos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819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95" t="35995" r="29296" b="23343"/>
          <a:stretch/>
        </p:blipFill>
        <p:spPr bwMode="auto">
          <a:xfrm>
            <a:off x="851534" y="1340768"/>
            <a:ext cx="7536890" cy="4160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 rot="19846347">
            <a:off x="351103" y="1361949"/>
            <a:ext cx="2224844" cy="693048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CUIDADO PLAZOS!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2915816" y="2708920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CRONOGRAMA </a:t>
            </a:r>
          </a:p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POR FASES!</a:t>
            </a:r>
          </a:p>
        </p:txBody>
      </p:sp>
      <p:sp>
        <p:nvSpPr>
          <p:cNvPr id="8" name="7 Rectángulo redondeado"/>
          <p:cNvSpPr/>
          <p:nvPr/>
        </p:nvSpPr>
        <p:spPr>
          <a:xfrm>
            <a:off x="5515508" y="2554052"/>
            <a:ext cx="2448272" cy="173904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POSIBLES FASES</a:t>
            </a:r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:</a:t>
            </a:r>
          </a:p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FASE I: DISEÑO</a:t>
            </a:r>
          </a:p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FASE II: DESARROLLO </a:t>
            </a:r>
          </a:p>
          <a:p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FASE III: VERIFICACIÓN PREOPERACIONAL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8329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6. Valoración económica de la solución propuesta</a:t>
            </a: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39" t="30369" r="28864" b="44313"/>
          <a:stretch/>
        </p:blipFill>
        <p:spPr bwMode="auto">
          <a:xfrm>
            <a:off x="323528" y="1594287"/>
            <a:ext cx="8538404" cy="2914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3 Rectángulo redondeado"/>
          <p:cNvSpPr/>
          <p:nvPr/>
        </p:nvSpPr>
        <p:spPr>
          <a:xfrm>
            <a:off x="5220072" y="2852936"/>
            <a:ext cx="2664296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ESTIMACIÓN GLOBAL INCLUYENDO 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TODAS LAS FASES!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288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68" t="33179" r="29722" b="10625"/>
          <a:stretch/>
        </p:blipFill>
        <p:spPr bwMode="auto">
          <a:xfrm>
            <a:off x="1139450" y="908720"/>
            <a:ext cx="6744918" cy="5299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12 Rectángulo redondeado"/>
          <p:cNvSpPr/>
          <p:nvPr/>
        </p:nvSpPr>
        <p:spPr>
          <a:xfrm>
            <a:off x="755576" y="302176"/>
            <a:ext cx="7560840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" name="5 Rectángulo redondeado"/>
          <p:cNvSpPr/>
          <p:nvPr/>
        </p:nvSpPr>
        <p:spPr>
          <a:xfrm>
            <a:off x="4139952" y="1465352"/>
            <a:ext cx="331236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ANTECEDENTES</a:t>
            </a:r>
          </a:p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INFORMACIÓN Y DERECHOS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6 Rectángulo redondeado"/>
          <p:cNvSpPr/>
          <p:nvPr/>
        </p:nvSpPr>
        <p:spPr>
          <a:xfrm>
            <a:off x="4778504" y="2734072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RIESGOS POTENCIALES </a:t>
            </a:r>
            <a:endParaRPr lang="es-ES" dirty="0" smtClean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7 Rectángulo redondeado"/>
          <p:cNvSpPr/>
          <p:nvPr/>
        </p:nvSpPr>
        <p:spPr>
          <a:xfrm>
            <a:off x="4778504" y="4005064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POLÍTICA DE GESTIÓN DE NUEVOS DPIS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11 Rectángulo redondeado"/>
          <p:cNvSpPr/>
          <p:nvPr/>
        </p:nvSpPr>
        <p:spPr>
          <a:xfrm rot="19668126">
            <a:off x="175922" y="1679966"/>
            <a:ext cx="2448272" cy="720080"/>
          </a:xfrm>
          <a:prstGeom prst="roundRect">
            <a:avLst/>
          </a:prstGeom>
          <a:gradFill>
            <a:gsLst>
              <a:gs pos="0">
                <a:schemeClr val="accent6">
                  <a:tint val="50000"/>
                  <a:satMod val="300000"/>
                  <a:alpha val="6000"/>
                </a:schemeClr>
              </a:gs>
              <a:gs pos="7000">
                <a:schemeClr val="accent6">
                  <a:tint val="37000"/>
                  <a:satMod val="300000"/>
                </a:schemeClr>
              </a:gs>
              <a:gs pos="100000">
                <a:schemeClr val="accent6">
                  <a:tint val="15000"/>
                  <a:satMod val="350000"/>
                </a:schemeClr>
              </a:gs>
            </a:gsLst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>
                <a:solidFill>
                  <a:schemeClr val="tx2">
                    <a:lumMod val="75000"/>
                  </a:schemeClr>
                </a:solidFill>
              </a:rPr>
              <a:t>CONFIDENCIALIDAD RAZONABLE</a:t>
            </a:r>
          </a:p>
        </p:txBody>
      </p:sp>
      <p:sp>
        <p:nvSpPr>
          <p:cNvPr id="14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7. Derechos de Propiedad Intelectual (</a:t>
            </a:r>
            <a:r>
              <a:rPr lang="es-ES" sz="3200" b="1" dirty="0" err="1" smtClean="0">
                <a:solidFill>
                  <a:schemeClr val="tx2">
                    <a:lumMod val="75000"/>
                  </a:schemeClr>
                </a:solidFill>
              </a:rPr>
              <a:t>DPIs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63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 redondeado"/>
          <p:cNvSpPr/>
          <p:nvPr/>
        </p:nvSpPr>
        <p:spPr>
          <a:xfrm>
            <a:off x="755576" y="302176"/>
            <a:ext cx="7560840" cy="57606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3960440"/>
          </a:xfrm>
        </p:spPr>
        <p:txBody>
          <a:bodyPr/>
          <a:lstStyle/>
          <a:p>
            <a:pPr marL="0" indent="0">
              <a:buNone/>
            </a:pP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La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Compra Pública </a:t>
            </a:r>
            <a:r>
              <a:rPr lang="es-ES_tradnl" sz="2400" dirty="0" err="1">
                <a:solidFill>
                  <a:schemeClr val="tx2">
                    <a:lumMod val="75000"/>
                  </a:schemeClr>
                </a:solidFill>
              </a:rPr>
              <a:t>Precomercial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 no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es una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ayuda de Estado, el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Marco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C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omunitario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exige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compartir los riesgos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y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beneficios</a:t>
            </a:r>
            <a:endParaRPr lang="es-ES_tradnl" sz="24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s-ES_tradnl" sz="2400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Para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ello, las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Buenas Prácticas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G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enerales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indican lo siguiente:</a:t>
            </a:r>
          </a:p>
          <a:p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La explotación comercial de los </a:t>
            </a:r>
            <a:r>
              <a:rPr lang="es-ES_tradnl" sz="2400" dirty="0" err="1" smtClean="0">
                <a:solidFill>
                  <a:schemeClr val="tx2">
                    <a:lumMod val="75000"/>
                  </a:schemeClr>
                </a:solidFill>
              </a:rPr>
              <a:t>DPIs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pertenecerá al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suministrador</a:t>
            </a:r>
            <a:endParaRPr lang="es-ES_tradnl" sz="2400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El comprador (CDTI/Administración Pública cesionaria) se reserva derechos de uso,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mantenimiento y </a:t>
            </a:r>
            <a:r>
              <a:rPr lang="es-ES_tradnl" sz="2400" dirty="0">
                <a:solidFill>
                  <a:schemeClr val="tx2">
                    <a:lumMod val="75000"/>
                  </a:schemeClr>
                </a:solidFill>
              </a:rPr>
              <a:t>licencia a terceros conforme a condiciones de mercado</a:t>
            </a:r>
          </a:p>
          <a:p>
            <a:pPr algn="just"/>
            <a:endParaRPr lang="es-ES_tradnl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7. Derechos de Propiedad Intelectual (</a:t>
            </a:r>
            <a:r>
              <a:rPr lang="es-ES" sz="3200" b="1" dirty="0" err="1" smtClean="0">
                <a:solidFill>
                  <a:schemeClr val="tx2">
                    <a:lumMod val="75000"/>
                  </a:schemeClr>
                </a:solidFill>
              </a:rPr>
              <a:t>DPIs</a:t>
            </a:r>
            <a:r>
              <a:rPr lang="es-ES" sz="3200" b="1" dirty="0" smtClean="0">
                <a:solidFill>
                  <a:schemeClr val="tx2">
                    <a:lumMod val="75000"/>
                  </a:schemeClr>
                </a:solidFill>
              </a:rPr>
              <a:t>) </a:t>
            </a:r>
            <a:endParaRPr lang="es-ES" sz="32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699872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8. Marco Regulatorio</a:t>
            </a:r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986" t="41181" r="28607" b="25920"/>
          <a:stretch/>
        </p:blipFill>
        <p:spPr bwMode="auto">
          <a:xfrm>
            <a:off x="395536" y="1412776"/>
            <a:ext cx="8501002" cy="37078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4 Rectángulo redondeado"/>
          <p:cNvSpPr/>
          <p:nvPr/>
        </p:nvSpPr>
        <p:spPr>
          <a:xfrm>
            <a:off x="4932040" y="2636912"/>
            <a:ext cx="2232248" cy="91440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s-ES" dirty="0" smtClean="0">
                <a:solidFill>
                  <a:schemeClr val="tx2">
                    <a:lumMod val="75000"/>
                  </a:schemeClr>
                </a:solidFill>
              </a:rPr>
              <a:t>VINCULADO A LA SOLUCIÓN</a:t>
            </a:r>
            <a:endParaRPr lang="es-E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672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150" y="2289175"/>
            <a:ext cx="1370013" cy="2392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19" name="2 Marcador de contenido"/>
          <p:cNvSpPr>
            <a:spLocks noGrp="1"/>
          </p:cNvSpPr>
          <p:nvPr>
            <p:ph idx="1"/>
          </p:nvPr>
        </p:nvSpPr>
        <p:spPr bwMode="auto">
          <a:xfrm>
            <a:off x="4105275" y="1384300"/>
            <a:ext cx="3671888" cy="10080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algn="ctr">
              <a:spcBef>
                <a:spcPts val="3000"/>
              </a:spcBef>
              <a:buFont typeface="Arial" pitchFamily="34" charset="0"/>
              <a:buNone/>
            </a:pPr>
            <a:r>
              <a:rPr lang="es-ES_tradnl" altLang="es-ES" dirty="0" smtClean="0">
                <a:solidFill>
                  <a:schemeClr val="tx2">
                    <a:lumMod val="75000"/>
                  </a:schemeClr>
                </a:solidFill>
              </a:rPr>
              <a:t>Ayuda (indirecta) al comprador público</a:t>
            </a:r>
          </a:p>
        </p:txBody>
      </p:sp>
      <p:sp>
        <p:nvSpPr>
          <p:cNvPr id="9221" name="3 CuadroTexto"/>
          <p:cNvSpPr txBox="1">
            <a:spLocks noChangeArrowheads="1"/>
          </p:cNvSpPr>
          <p:nvPr/>
        </p:nvSpPr>
        <p:spPr bwMode="auto">
          <a:xfrm>
            <a:off x="1304925" y="2997200"/>
            <a:ext cx="5114925" cy="97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>
              <a:spcBef>
                <a:spcPts val="3000"/>
              </a:spcBef>
              <a:buFont typeface="Arial" pitchFamily="34" charset="0"/>
              <a:buNone/>
            </a:pPr>
            <a:r>
              <a:rPr lang="es-ES_tradnl" altLang="es-ES" sz="28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Ayuda a la  I+D requerida al suministrador(es)</a:t>
            </a:r>
          </a:p>
          <a:p>
            <a:pPr algn="ctr" eaLnBrk="1" hangingPunct="1">
              <a:spcBef>
                <a:spcPts val="3000"/>
              </a:spcBef>
              <a:buFont typeface="Arial" pitchFamily="34" charset="0"/>
              <a:buNone/>
            </a:pPr>
            <a:endParaRPr lang="es-ES_tradnl" altLang="es-ES" sz="2800" dirty="0"/>
          </a:p>
        </p:txBody>
      </p:sp>
      <p:sp>
        <p:nvSpPr>
          <p:cNvPr id="5" name="4 CuadroTexto"/>
          <p:cNvSpPr txBox="1"/>
          <p:nvPr/>
        </p:nvSpPr>
        <p:spPr>
          <a:xfrm>
            <a:off x="3589338" y="4721225"/>
            <a:ext cx="4943475" cy="1017588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spcBef>
                <a:spcPts val="3000"/>
              </a:spcBef>
              <a:buFont typeface="Arial" pitchFamily="34" charset="0"/>
              <a:buChar char="•"/>
              <a:defRPr kumimoji="0" sz="2800"/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kumimoji="0" sz="2400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kumimoji="0" sz="2000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kumimoji="0" sz="20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kumimoji="0" sz="20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kumimoji="0"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kumimoji="0"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kumimoji="0"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kumimoji="0" sz="2000"/>
            </a:lvl9pPr>
          </a:lstStyle>
          <a:p>
            <a:pPr marL="0" indent="0" algn="ctr">
              <a:buFont typeface="Arial" pitchFamily="34" charset="0"/>
              <a:buNone/>
              <a:defRPr/>
            </a:pPr>
            <a:r>
              <a:rPr lang="es-ES_tradnl" dirty="0">
                <a:solidFill>
                  <a:schemeClr val="tx2">
                    <a:lumMod val="75000"/>
                  </a:schemeClr>
                </a:solidFill>
              </a:rPr>
              <a:t>Sincronización tiempos licitación vs. evaluación CDTI</a:t>
            </a:r>
          </a:p>
          <a:p>
            <a:pPr algn="ctr">
              <a:defRPr/>
            </a:pPr>
            <a:endParaRPr lang="es-ES_tradnl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9223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4763" y="4437063"/>
            <a:ext cx="2336800" cy="148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1 Título"/>
          <p:cNvSpPr txBox="1">
            <a:spLocks/>
          </p:cNvSpPr>
          <p:nvPr/>
        </p:nvSpPr>
        <p:spPr>
          <a:xfrm>
            <a:off x="323850" y="274638"/>
            <a:ext cx="8496300" cy="1143000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spcAft>
                <a:spcPts val="0"/>
              </a:spcAft>
              <a:defRPr/>
            </a:pPr>
            <a:r>
              <a:rPr lang="es-ES" b="1" dirty="0" err="1" smtClean="0">
                <a:solidFill>
                  <a:schemeClr val="accent6">
                    <a:lumMod val="75000"/>
                  </a:schemeClr>
                </a:solidFill>
              </a:rPr>
              <a:t>Innodemanda</a:t>
            </a:r>
            <a: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  <a:t/>
            </a:r>
            <a:br>
              <a:rPr lang="es-ES" dirty="0" smtClean="0">
                <a:solidFill>
                  <a:schemeClr val="accent6">
                    <a:lumMod val="75000"/>
                  </a:schemeClr>
                </a:solidFill>
              </a:rPr>
            </a:br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3594" y="1373382"/>
            <a:ext cx="2796358" cy="1407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54631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chemeClr val="tx2">
                    <a:lumMod val="75000"/>
                  </a:schemeClr>
                </a:solidFill>
              </a:rPr>
              <a:t>9. Declaraciones obligatorias</a:t>
            </a:r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365" t="31315" r="26904" b="21662"/>
          <a:stretch/>
        </p:blipFill>
        <p:spPr bwMode="auto">
          <a:xfrm>
            <a:off x="467544" y="836712"/>
            <a:ext cx="5359929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6" t="28241" r="28469" b="20870"/>
          <a:stretch/>
        </p:blipFill>
        <p:spPr bwMode="auto">
          <a:xfrm>
            <a:off x="3131840" y="2204864"/>
            <a:ext cx="5593060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77578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Todo ello debe asegurar</a:t>
            </a:r>
            <a:b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s-ES_tradnl" b="1" dirty="0" smtClean="0">
                <a:solidFill>
                  <a:schemeClr val="tx2">
                    <a:lumMod val="75000"/>
                  </a:schemeClr>
                </a:solidFill>
              </a:rPr>
              <a:t>el equilibrio </a:t>
            </a:r>
            <a:r>
              <a:rPr lang="es-ES_tradnl" b="1" dirty="0">
                <a:solidFill>
                  <a:schemeClr val="tx2">
                    <a:lumMod val="75000"/>
                  </a:schemeClr>
                </a:solidFill>
              </a:rPr>
              <a:t>entre…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37126827"/>
              </p:ext>
            </p:extLst>
          </p:nvPr>
        </p:nvGraphicFramePr>
        <p:xfrm>
          <a:off x="961256" y="2099989"/>
          <a:ext cx="7211144" cy="320121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9330322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Flecha derecha"/>
          <p:cNvSpPr/>
          <p:nvPr/>
        </p:nvSpPr>
        <p:spPr>
          <a:xfrm>
            <a:off x="179388" y="1052513"/>
            <a:ext cx="8785225" cy="4248150"/>
          </a:xfrm>
          <a:prstGeom prst="rightArrow">
            <a:avLst/>
          </a:prstGeom>
          <a:gradFill>
            <a:gsLst>
              <a:gs pos="0">
                <a:schemeClr val="accent1">
                  <a:tint val="66000"/>
                  <a:satMod val="160000"/>
                  <a:alpha val="56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grpSp>
        <p:nvGrpSpPr>
          <p:cNvPr id="5" name="4 Grupo"/>
          <p:cNvGrpSpPr>
            <a:grpSpLocks/>
          </p:cNvGrpSpPr>
          <p:nvPr/>
        </p:nvGrpSpPr>
        <p:grpSpPr bwMode="auto">
          <a:xfrm>
            <a:off x="250825" y="2579467"/>
            <a:ext cx="1439863" cy="1614707"/>
            <a:chOff x="738324" y="2395830"/>
            <a:chExt cx="1961468" cy="1266617"/>
          </a:xfrm>
        </p:grpSpPr>
        <p:sp>
          <p:nvSpPr>
            <p:cNvPr id="6" name="5 Rectángulo redondeado"/>
            <p:cNvSpPr/>
            <p:nvPr/>
          </p:nvSpPr>
          <p:spPr>
            <a:xfrm>
              <a:off x="738324" y="2446766"/>
              <a:ext cx="1961468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7" name="1 CuadroTexto"/>
            <p:cNvSpPr txBox="1">
              <a:spLocks noChangeArrowheads="1"/>
            </p:cNvSpPr>
            <p:nvPr/>
          </p:nvSpPr>
          <p:spPr bwMode="auto">
            <a:xfrm>
              <a:off x="755576" y="2395830"/>
              <a:ext cx="1944216" cy="977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 dirty="0">
                  <a:solidFill>
                    <a:schemeClr val="bg1"/>
                  </a:solidFill>
                </a:rPr>
                <a:t>Llamada de expresiones de interés </a:t>
              </a:r>
            </a:p>
            <a:p>
              <a:pPr algn="ctr" eaLnBrk="1" hangingPunct="1"/>
              <a:r>
                <a:rPr lang="es-ES" altLang="es-ES" sz="1200" dirty="0"/>
                <a:t>Soluciones innovadores orientadas a demanda pública (SIOD)</a:t>
              </a:r>
            </a:p>
          </p:txBody>
        </p:sp>
      </p:grpSp>
      <p:grpSp>
        <p:nvGrpSpPr>
          <p:cNvPr id="8" name="14 Grupo"/>
          <p:cNvGrpSpPr>
            <a:grpSpLocks/>
          </p:cNvGrpSpPr>
          <p:nvPr/>
        </p:nvGrpSpPr>
        <p:grpSpPr bwMode="auto">
          <a:xfrm>
            <a:off x="1646238" y="2687638"/>
            <a:ext cx="1265237" cy="1173162"/>
            <a:chOff x="2657036" y="2432343"/>
            <a:chExt cx="1224136" cy="1215681"/>
          </a:xfrm>
        </p:grpSpPr>
        <p:sp>
          <p:nvSpPr>
            <p:cNvPr id="9" name="8 Rectángulo redondeado"/>
            <p:cNvSpPr/>
            <p:nvPr/>
          </p:nvSpPr>
          <p:spPr>
            <a:xfrm>
              <a:off x="2789426" y="2432343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0" name="6 CuadroTexto"/>
            <p:cNvSpPr txBox="1">
              <a:spLocks noChangeArrowheads="1"/>
            </p:cNvSpPr>
            <p:nvPr/>
          </p:nvSpPr>
          <p:spPr bwMode="auto">
            <a:xfrm>
              <a:off x="2657036" y="2693682"/>
              <a:ext cx="1224136" cy="6422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>
                  <a:solidFill>
                    <a:schemeClr val="bg1"/>
                  </a:solidFill>
                </a:rPr>
                <a:t>Repositorio priorizado</a:t>
              </a:r>
            </a:p>
            <a:p>
              <a:pPr algn="ctr" eaLnBrk="1" hangingPunct="1"/>
              <a:r>
                <a:rPr lang="es-ES" altLang="es-ES" sz="1200"/>
                <a:t>Listado SIOD</a:t>
              </a:r>
            </a:p>
          </p:txBody>
        </p:sp>
      </p:grpSp>
      <p:grpSp>
        <p:nvGrpSpPr>
          <p:cNvPr id="11" name="15 Grupo"/>
          <p:cNvGrpSpPr>
            <a:grpSpLocks/>
          </p:cNvGrpSpPr>
          <p:nvPr/>
        </p:nvGrpSpPr>
        <p:grpSpPr bwMode="auto">
          <a:xfrm>
            <a:off x="2876550" y="2665413"/>
            <a:ext cx="1044575" cy="1339850"/>
            <a:chOff x="3840009" y="2429343"/>
            <a:chExt cx="1011683" cy="1215681"/>
          </a:xfrm>
        </p:grpSpPr>
        <p:sp>
          <p:nvSpPr>
            <p:cNvPr id="12" name="11 Rectángulo redondeado"/>
            <p:cNvSpPr/>
            <p:nvPr/>
          </p:nvSpPr>
          <p:spPr>
            <a:xfrm>
              <a:off x="3866172" y="2429343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3" name="8 CuadroTexto"/>
            <p:cNvSpPr txBox="1">
              <a:spLocks noChangeArrowheads="1"/>
            </p:cNvSpPr>
            <p:nvPr/>
          </p:nvSpPr>
          <p:spPr bwMode="auto">
            <a:xfrm>
              <a:off x="3840009" y="2601248"/>
              <a:ext cx="1011683" cy="837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 dirty="0">
                  <a:solidFill>
                    <a:schemeClr val="bg1"/>
                  </a:solidFill>
                </a:rPr>
                <a:t>Consulta preliminar </a:t>
              </a:r>
              <a:r>
                <a:rPr lang="es-ES" altLang="es-ES" sz="1400" b="1" dirty="0" smtClean="0">
                  <a:solidFill>
                    <a:schemeClr val="bg1"/>
                  </a:solidFill>
                </a:rPr>
                <a:t>mercado</a:t>
              </a:r>
              <a:endParaRPr lang="es-ES" altLang="es-ES" sz="1400" b="1" dirty="0">
                <a:solidFill>
                  <a:schemeClr val="bg1"/>
                </a:solidFill>
              </a:endParaRPr>
            </a:p>
            <a:p>
              <a:pPr algn="ctr" eaLnBrk="1" hangingPunct="1"/>
              <a:r>
                <a:rPr lang="es-ES" altLang="es-ES" sz="1200" dirty="0"/>
                <a:t>Anuncio CPM </a:t>
              </a:r>
            </a:p>
          </p:txBody>
        </p:sp>
      </p:grpSp>
      <p:grpSp>
        <p:nvGrpSpPr>
          <p:cNvPr id="14" name="17 Grupo"/>
          <p:cNvGrpSpPr>
            <a:grpSpLocks/>
          </p:cNvGrpSpPr>
          <p:nvPr/>
        </p:nvGrpSpPr>
        <p:grpSpPr bwMode="auto">
          <a:xfrm>
            <a:off x="5564823" y="2671763"/>
            <a:ext cx="1192212" cy="1477962"/>
            <a:chOff x="5969030" y="2421157"/>
            <a:chExt cx="1224136" cy="1215681"/>
          </a:xfrm>
        </p:grpSpPr>
        <p:sp>
          <p:nvSpPr>
            <p:cNvPr id="15" name="14 Rectángulo redondeado"/>
            <p:cNvSpPr/>
            <p:nvPr/>
          </p:nvSpPr>
          <p:spPr>
            <a:xfrm>
              <a:off x="6037716" y="2421157"/>
              <a:ext cx="1091746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16" name="13 CuadroTexto"/>
            <p:cNvSpPr txBox="1">
              <a:spLocks noChangeArrowheads="1"/>
            </p:cNvSpPr>
            <p:nvPr/>
          </p:nvSpPr>
          <p:spPr bwMode="auto">
            <a:xfrm>
              <a:off x="5969030" y="2688920"/>
              <a:ext cx="1224136" cy="627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 dirty="0">
                  <a:solidFill>
                    <a:schemeClr val="bg1"/>
                  </a:solidFill>
                </a:rPr>
                <a:t>Seguimiento </a:t>
              </a:r>
              <a:r>
                <a:rPr lang="es-ES" altLang="es-ES" sz="1200" dirty="0"/>
                <a:t>Certificación por fases</a:t>
              </a:r>
            </a:p>
          </p:txBody>
        </p:sp>
      </p:grpSp>
      <p:cxnSp>
        <p:nvCxnSpPr>
          <p:cNvPr id="17" name="16 Conector recto"/>
          <p:cNvCxnSpPr/>
          <p:nvPr/>
        </p:nvCxnSpPr>
        <p:spPr>
          <a:xfrm>
            <a:off x="2906713" y="1987550"/>
            <a:ext cx="0" cy="3168650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17 Rectángulo redondeado"/>
          <p:cNvSpPr/>
          <p:nvPr/>
        </p:nvSpPr>
        <p:spPr>
          <a:xfrm>
            <a:off x="2942941" y="4323171"/>
            <a:ext cx="980542" cy="1338077"/>
          </a:xfrm>
          <a:prstGeom prst="roundRect">
            <a:avLst/>
          </a:prstGeom>
          <a:solidFill>
            <a:schemeClr val="accent6">
              <a:lumMod val="75000"/>
              <a:alpha val="79000"/>
            </a:schemeClr>
          </a:solidFill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/>
          </a:p>
        </p:txBody>
      </p:sp>
      <p:sp>
        <p:nvSpPr>
          <p:cNvPr id="19" name="25 CuadroTexto"/>
          <p:cNvSpPr txBox="1">
            <a:spLocks noChangeArrowheads="1"/>
          </p:cNvSpPr>
          <p:nvPr/>
        </p:nvSpPr>
        <p:spPr bwMode="auto">
          <a:xfrm>
            <a:off x="2916238" y="4437063"/>
            <a:ext cx="1027112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400" b="1">
                <a:solidFill>
                  <a:schemeClr val="bg1"/>
                </a:solidFill>
              </a:rPr>
              <a:t>CDTI –Admón. Pública Interesada</a:t>
            </a:r>
          </a:p>
          <a:p>
            <a:pPr algn="ctr" eaLnBrk="1" hangingPunct="1"/>
            <a:r>
              <a:rPr lang="es-ES" altLang="es-ES" sz="1200"/>
              <a:t>Convenio</a:t>
            </a:r>
          </a:p>
        </p:txBody>
      </p:sp>
      <p:cxnSp>
        <p:nvCxnSpPr>
          <p:cNvPr id="20" name="19 Conector recto"/>
          <p:cNvCxnSpPr/>
          <p:nvPr/>
        </p:nvCxnSpPr>
        <p:spPr>
          <a:xfrm>
            <a:off x="3924300" y="1987550"/>
            <a:ext cx="0" cy="3167063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1" name="16 Grupo"/>
          <p:cNvGrpSpPr>
            <a:grpSpLocks/>
          </p:cNvGrpSpPr>
          <p:nvPr/>
        </p:nvGrpSpPr>
        <p:grpSpPr bwMode="auto">
          <a:xfrm>
            <a:off x="4772660" y="2671763"/>
            <a:ext cx="854075" cy="1304925"/>
            <a:chOff x="4813580" y="2423717"/>
            <a:chExt cx="1224136" cy="1215681"/>
          </a:xfrm>
        </p:grpSpPr>
        <p:sp>
          <p:nvSpPr>
            <p:cNvPr id="22" name="21 Rectángulo redondeado"/>
            <p:cNvSpPr/>
            <p:nvPr/>
          </p:nvSpPr>
          <p:spPr>
            <a:xfrm>
              <a:off x="4945970" y="2423717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3" name="10 CuadroTexto"/>
            <p:cNvSpPr txBox="1">
              <a:spLocks noChangeArrowheads="1"/>
            </p:cNvSpPr>
            <p:nvPr/>
          </p:nvSpPr>
          <p:spPr bwMode="auto">
            <a:xfrm>
              <a:off x="4813580" y="2726797"/>
              <a:ext cx="1224136" cy="446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>
                  <a:solidFill>
                    <a:schemeClr val="bg1"/>
                  </a:solidFill>
                </a:rPr>
                <a:t>Adjudicación</a:t>
              </a:r>
            </a:p>
            <a:p>
              <a:pPr algn="ctr" eaLnBrk="1" hangingPunct="1"/>
              <a:r>
                <a:rPr lang="es-ES" altLang="es-ES" sz="1200"/>
                <a:t>Contratos</a:t>
              </a:r>
            </a:p>
          </p:txBody>
        </p:sp>
      </p:grpSp>
      <p:grpSp>
        <p:nvGrpSpPr>
          <p:cNvPr id="24" name="16 Grupo"/>
          <p:cNvGrpSpPr>
            <a:grpSpLocks/>
          </p:cNvGrpSpPr>
          <p:nvPr/>
        </p:nvGrpSpPr>
        <p:grpSpPr bwMode="auto">
          <a:xfrm>
            <a:off x="3922713" y="2665413"/>
            <a:ext cx="950912" cy="1319212"/>
            <a:chOff x="4813580" y="2423717"/>
            <a:chExt cx="1224136" cy="1215681"/>
          </a:xfrm>
        </p:grpSpPr>
        <p:sp>
          <p:nvSpPr>
            <p:cNvPr id="25" name="24 Rectángulo redondeado"/>
            <p:cNvSpPr/>
            <p:nvPr/>
          </p:nvSpPr>
          <p:spPr>
            <a:xfrm>
              <a:off x="4945970" y="2423717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6" name="10 CuadroTexto"/>
            <p:cNvSpPr txBox="1">
              <a:spLocks noChangeArrowheads="1"/>
            </p:cNvSpPr>
            <p:nvPr/>
          </p:nvSpPr>
          <p:spPr bwMode="auto">
            <a:xfrm>
              <a:off x="4813580" y="2833191"/>
              <a:ext cx="1224136" cy="446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>
                  <a:solidFill>
                    <a:schemeClr val="bg1"/>
                  </a:solidFill>
                </a:rPr>
                <a:t>Licitación</a:t>
              </a:r>
            </a:p>
            <a:p>
              <a:pPr algn="ctr" eaLnBrk="1" hangingPunct="1"/>
              <a:r>
                <a:rPr lang="es-ES" altLang="es-ES" sz="1200"/>
                <a:t>Pliegos </a:t>
              </a:r>
            </a:p>
          </p:txBody>
        </p:sp>
      </p:grpSp>
      <p:grpSp>
        <p:nvGrpSpPr>
          <p:cNvPr id="27" name="16 Grupo"/>
          <p:cNvGrpSpPr>
            <a:grpSpLocks/>
          </p:cNvGrpSpPr>
          <p:nvPr/>
        </p:nvGrpSpPr>
        <p:grpSpPr bwMode="auto">
          <a:xfrm>
            <a:off x="6693535" y="2689225"/>
            <a:ext cx="854075" cy="1306513"/>
            <a:chOff x="4813580" y="2423717"/>
            <a:chExt cx="1224136" cy="1215681"/>
          </a:xfrm>
        </p:grpSpPr>
        <p:sp>
          <p:nvSpPr>
            <p:cNvPr id="28" name="27 Rectángulo redondeado"/>
            <p:cNvSpPr/>
            <p:nvPr/>
          </p:nvSpPr>
          <p:spPr>
            <a:xfrm>
              <a:off x="4945970" y="2423717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29" name="10 CuadroTexto"/>
            <p:cNvSpPr txBox="1">
              <a:spLocks noChangeArrowheads="1"/>
            </p:cNvSpPr>
            <p:nvPr/>
          </p:nvSpPr>
          <p:spPr bwMode="auto">
            <a:xfrm>
              <a:off x="4813580" y="2721396"/>
              <a:ext cx="1224136" cy="658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 dirty="0">
                  <a:solidFill>
                    <a:schemeClr val="bg1"/>
                  </a:solidFill>
                </a:rPr>
                <a:t>Compra / Cesión</a:t>
              </a:r>
            </a:p>
            <a:p>
              <a:pPr algn="ctr" eaLnBrk="1" hangingPunct="1"/>
              <a:r>
                <a:rPr lang="es-ES" altLang="es-ES" sz="1200" dirty="0"/>
                <a:t>Acta final</a:t>
              </a:r>
            </a:p>
          </p:txBody>
        </p:sp>
      </p:grpSp>
      <p:grpSp>
        <p:nvGrpSpPr>
          <p:cNvPr id="30" name="16 Grupo"/>
          <p:cNvGrpSpPr>
            <a:grpSpLocks/>
          </p:cNvGrpSpPr>
          <p:nvPr/>
        </p:nvGrpSpPr>
        <p:grpSpPr bwMode="auto">
          <a:xfrm>
            <a:off x="7482800" y="2689225"/>
            <a:ext cx="958850" cy="1171575"/>
            <a:chOff x="4852492" y="2423717"/>
            <a:chExt cx="1224136" cy="1271212"/>
          </a:xfrm>
        </p:grpSpPr>
        <p:sp>
          <p:nvSpPr>
            <p:cNvPr id="31" name="30 Rectángulo redondeado"/>
            <p:cNvSpPr/>
            <p:nvPr/>
          </p:nvSpPr>
          <p:spPr>
            <a:xfrm>
              <a:off x="4945970" y="2423717"/>
              <a:ext cx="980734" cy="1215681"/>
            </a:xfrm>
            <a:prstGeom prst="roundRect">
              <a:avLst/>
            </a:prstGeom>
            <a:solidFill>
              <a:schemeClr val="accent1">
                <a:alpha val="98000"/>
              </a:schemeClr>
            </a:solidFill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s-ES"/>
            </a:p>
          </p:txBody>
        </p:sp>
        <p:sp>
          <p:nvSpPr>
            <p:cNvPr id="32" name="10 CuadroTexto"/>
            <p:cNvSpPr txBox="1">
              <a:spLocks noChangeArrowheads="1"/>
            </p:cNvSpPr>
            <p:nvPr/>
          </p:nvSpPr>
          <p:spPr bwMode="auto">
            <a:xfrm>
              <a:off x="4852492" y="2726797"/>
              <a:ext cx="1224136" cy="9681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cs typeface="Arial" pitchFamily="34" charset="0"/>
                </a:defRPr>
              </a:lvl9pPr>
            </a:lstStyle>
            <a:p>
              <a:pPr algn="ctr" eaLnBrk="1" hangingPunct="1"/>
              <a:r>
                <a:rPr lang="es-ES" altLang="es-ES" sz="1400" b="1" dirty="0">
                  <a:solidFill>
                    <a:schemeClr val="bg1"/>
                  </a:solidFill>
                </a:rPr>
                <a:t>Validación FEDER</a:t>
              </a:r>
            </a:p>
            <a:p>
              <a:pPr algn="ctr" eaLnBrk="1" hangingPunct="1"/>
              <a:r>
                <a:rPr lang="es-ES" altLang="es-ES" sz="1200" dirty="0"/>
                <a:t>Informe Impacto</a:t>
              </a:r>
            </a:p>
          </p:txBody>
        </p:sp>
      </p:grpSp>
      <p:sp>
        <p:nvSpPr>
          <p:cNvPr id="33" name="1 CuadroTexto"/>
          <p:cNvSpPr txBox="1">
            <a:spLocks noChangeArrowheads="1"/>
          </p:cNvSpPr>
          <p:nvPr/>
        </p:nvSpPr>
        <p:spPr bwMode="auto">
          <a:xfrm>
            <a:off x="5867400" y="5734417"/>
            <a:ext cx="2771775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ES" sz="1100" dirty="0"/>
              <a:t>Publicaciones de cada etapa en </a:t>
            </a:r>
            <a:r>
              <a:rPr lang="es-ES" altLang="es-ES" sz="1100" dirty="0" smtClean="0">
                <a:hlinkClick r:id="rId2"/>
              </a:rPr>
              <a:t>www.cdti.es</a:t>
            </a:r>
            <a:endParaRPr lang="es-ES" altLang="es-ES" sz="1100" dirty="0">
              <a:hlinkClick r:id="rId3"/>
            </a:endParaRPr>
          </a:p>
          <a:p>
            <a:pPr algn="ctr" eaLnBrk="1" hangingPunct="1"/>
            <a:endParaRPr lang="es-ES" altLang="es-ES" sz="1100" dirty="0"/>
          </a:p>
        </p:txBody>
      </p:sp>
      <p:sp>
        <p:nvSpPr>
          <p:cNvPr id="34" name="1 CuadroTexto"/>
          <p:cNvSpPr txBox="1">
            <a:spLocks noChangeArrowheads="1"/>
          </p:cNvSpPr>
          <p:nvPr/>
        </p:nvSpPr>
        <p:spPr bwMode="auto">
          <a:xfrm>
            <a:off x="468313" y="2360613"/>
            <a:ext cx="750887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/>
              <a:t>Fin 05/19</a:t>
            </a:r>
          </a:p>
        </p:txBody>
      </p:sp>
      <p:sp>
        <p:nvSpPr>
          <p:cNvPr id="35" name="1 CuadroTexto"/>
          <p:cNvSpPr txBox="1">
            <a:spLocks noChangeArrowheads="1"/>
          </p:cNvSpPr>
          <p:nvPr/>
        </p:nvSpPr>
        <p:spPr bwMode="auto">
          <a:xfrm>
            <a:off x="1903413" y="2355850"/>
            <a:ext cx="752475" cy="261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/>
              <a:t>Fin 09/19</a:t>
            </a:r>
          </a:p>
        </p:txBody>
      </p:sp>
      <p:sp>
        <p:nvSpPr>
          <p:cNvPr id="36" name="1 CuadroTexto"/>
          <p:cNvSpPr txBox="1">
            <a:spLocks noChangeArrowheads="1"/>
          </p:cNvSpPr>
          <p:nvPr/>
        </p:nvSpPr>
        <p:spPr bwMode="auto">
          <a:xfrm>
            <a:off x="3022600" y="2357438"/>
            <a:ext cx="865188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/>
              <a:t>Fin 03/20 *</a:t>
            </a:r>
          </a:p>
        </p:txBody>
      </p:sp>
      <p:sp>
        <p:nvSpPr>
          <p:cNvPr id="37" name="1 CuadroTexto"/>
          <p:cNvSpPr txBox="1">
            <a:spLocks noChangeArrowheads="1"/>
          </p:cNvSpPr>
          <p:nvPr/>
        </p:nvSpPr>
        <p:spPr bwMode="auto">
          <a:xfrm>
            <a:off x="4025900" y="2366963"/>
            <a:ext cx="854075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/>
              <a:t>Fin 06/20*</a:t>
            </a:r>
          </a:p>
        </p:txBody>
      </p:sp>
      <p:sp>
        <p:nvSpPr>
          <p:cNvPr id="38" name="1 CuadroTexto"/>
          <p:cNvSpPr txBox="1">
            <a:spLocks noChangeArrowheads="1"/>
          </p:cNvSpPr>
          <p:nvPr/>
        </p:nvSpPr>
        <p:spPr bwMode="auto">
          <a:xfrm>
            <a:off x="4827588" y="2349500"/>
            <a:ext cx="81937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 dirty="0"/>
              <a:t>Fin </a:t>
            </a:r>
            <a:r>
              <a:rPr lang="es-ES" altLang="es-ES" sz="1100" dirty="0" smtClean="0"/>
              <a:t>12/20*</a:t>
            </a:r>
            <a:endParaRPr lang="es-ES" altLang="es-ES" sz="1100" dirty="0"/>
          </a:p>
        </p:txBody>
      </p:sp>
      <p:sp>
        <p:nvSpPr>
          <p:cNvPr id="39" name="1 CuadroTexto"/>
          <p:cNvSpPr txBox="1">
            <a:spLocks noChangeArrowheads="1"/>
          </p:cNvSpPr>
          <p:nvPr/>
        </p:nvSpPr>
        <p:spPr bwMode="auto">
          <a:xfrm>
            <a:off x="5764213" y="2357438"/>
            <a:ext cx="822325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 dirty="0"/>
              <a:t>Fin </a:t>
            </a:r>
            <a:r>
              <a:rPr lang="es-ES" altLang="es-ES" sz="1100" dirty="0" smtClean="0"/>
              <a:t>12/22*</a:t>
            </a:r>
            <a:endParaRPr lang="es-ES" altLang="es-ES" sz="1100" dirty="0"/>
          </a:p>
        </p:txBody>
      </p:sp>
      <p:sp>
        <p:nvSpPr>
          <p:cNvPr id="40" name="1 CuadroTexto"/>
          <p:cNvSpPr txBox="1">
            <a:spLocks noChangeArrowheads="1"/>
          </p:cNvSpPr>
          <p:nvPr/>
        </p:nvSpPr>
        <p:spPr bwMode="auto">
          <a:xfrm>
            <a:off x="6717348" y="2360613"/>
            <a:ext cx="8318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 dirty="0"/>
              <a:t>Fin </a:t>
            </a:r>
            <a:r>
              <a:rPr lang="es-ES" altLang="es-ES" sz="1100" dirty="0" smtClean="0"/>
              <a:t>12/22</a:t>
            </a:r>
            <a:endParaRPr lang="es-ES" altLang="es-ES" sz="1100" dirty="0"/>
          </a:p>
        </p:txBody>
      </p:sp>
      <p:sp>
        <p:nvSpPr>
          <p:cNvPr id="42" name="1 CuadroTexto"/>
          <p:cNvSpPr txBox="1">
            <a:spLocks noChangeArrowheads="1"/>
          </p:cNvSpPr>
          <p:nvPr/>
        </p:nvSpPr>
        <p:spPr bwMode="auto">
          <a:xfrm>
            <a:off x="7472998" y="2360613"/>
            <a:ext cx="89535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s-ES" altLang="es-ES" sz="1100" dirty="0"/>
              <a:t>Fin </a:t>
            </a:r>
            <a:r>
              <a:rPr lang="es-ES" altLang="es-ES" sz="1100" dirty="0" smtClean="0"/>
              <a:t>12/27*</a:t>
            </a:r>
            <a:endParaRPr lang="es-ES" altLang="es-ES" sz="1100" dirty="0"/>
          </a:p>
        </p:txBody>
      </p:sp>
      <p:sp>
        <p:nvSpPr>
          <p:cNvPr id="44" name="1 CuadroTexto"/>
          <p:cNvSpPr txBox="1">
            <a:spLocks noChangeArrowheads="1"/>
          </p:cNvSpPr>
          <p:nvPr/>
        </p:nvSpPr>
        <p:spPr bwMode="auto">
          <a:xfrm>
            <a:off x="3017838" y="5745163"/>
            <a:ext cx="25130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/>
            <a:r>
              <a:rPr lang="es-ES" altLang="es-ES" sz="1400" dirty="0"/>
              <a:t>* Fechas aproximadas</a:t>
            </a:r>
          </a:p>
        </p:txBody>
      </p:sp>
      <p:sp>
        <p:nvSpPr>
          <p:cNvPr id="46" name="1 Título"/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Pasos siguientes…</a:t>
            </a:r>
            <a:r>
              <a:rPr lang="es-ES_tradnl" sz="32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(proceso completo)</a:t>
            </a: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486031" y="1484784"/>
            <a:ext cx="33902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 smtClean="0"/>
              <a:t>Fondos FEDER del Programa Operativo Plurirregional de España (POPE) 2014-2020</a:t>
            </a:r>
            <a:endParaRPr lang="es-ES" sz="1400" dirty="0"/>
          </a:p>
        </p:txBody>
      </p:sp>
      <p:pic>
        <p:nvPicPr>
          <p:cNvPr id="4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2 Elipse"/>
          <p:cNvSpPr/>
          <p:nvPr/>
        </p:nvSpPr>
        <p:spPr>
          <a:xfrm>
            <a:off x="3779912" y="2443492"/>
            <a:ext cx="5059288" cy="187026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3880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1412776"/>
            <a:ext cx="8335962" cy="352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6 Rectángulo"/>
          <p:cNvSpPr/>
          <p:nvPr/>
        </p:nvSpPr>
        <p:spPr>
          <a:xfrm>
            <a:off x="616414" y="404664"/>
            <a:ext cx="642150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3600" b="1" dirty="0">
                <a:solidFill>
                  <a:schemeClr val="tx2">
                    <a:lumMod val="75000"/>
                  </a:schemeClr>
                </a:solidFill>
              </a:rPr>
              <a:t>Pasos </a:t>
            </a:r>
            <a:r>
              <a:rPr lang="es-ES_tradnl" sz="3600" b="1" dirty="0" smtClean="0">
                <a:solidFill>
                  <a:schemeClr val="tx2">
                    <a:lumMod val="75000"/>
                  </a:schemeClr>
                </a:solidFill>
              </a:rPr>
              <a:t>siguientes… </a:t>
            </a:r>
            <a:r>
              <a:rPr lang="es-ES_tradnl" sz="2400" dirty="0" smtClean="0">
                <a:solidFill>
                  <a:schemeClr val="tx2">
                    <a:lumMod val="75000"/>
                  </a:schemeClr>
                </a:solidFill>
              </a:rPr>
              <a:t>(fase de seguimiento)</a:t>
            </a:r>
            <a:endParaRPr lang="es-ES" sz="24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1763688" y="4940201"/>
            <a:ext cx="432048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COMPRA PÚBLICA PRECOMERCIAL CDTI</a:t>
            </a:r>
            <a:endParaRPr lang="es-ES" dirty="0"/>
          </a:p>
        </p:txBody>
      </p:sp>
      <p:sp>
        <p:nvSpPr>
          <p:cNvPr id="10" name="9 Elipse"/>
          <p:cNvSpPr/>
          <p:nvPr/>
        </p:nvSpPr>
        <p:spPr>
          <a:xfrm>
            <a:off x="1377360" y="1700808"/>
            <a:ext cx="5040560" cy="4176464"/>
          </a:xfrm>
          <a:prstGeom prst="ellipse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380545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960240"/>
            <a:ext cx="8229600" cy="964704"/>
          </a:xfrm>
        </p:spPr>
        <p:txBody>
          <a:bodyPr/>
          <a:lstStyle/>
          <a:p>
            <a:pPr algn="ctr">
              <a:spcBef>
                <a:spcPct val="0"/>
              </a:spcBef>
              <a:buNone/>
            </a:pPr>
            <a:r>
              <a:rPr lang="es-ES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¡Gracias </a:t>
            </a:r>
            <a:r>
              <a:rPr lang="es-ES" b="1" dirty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por </a:t>
            </a:r>
            <a:r>
              <a:rPr lang="es-ES" b="1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participar!</a:t>
            </a:r>
            <a:endParaRPr lang="es-ES" b="1" dirty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533400" y="3861048"/>
            <a:ext cx="8229600" cy="964704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  <a:hlinkClick r:id="rId2"/>
              </a:rPr>
              <a:t>cpm@cdti.es</a:t>
            </a:r>
            <a:endParaRPr lang="es-ES" sz="2400" dirty="0" smtClean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  <a:p>
            <a:pPr algn="ctr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  <a:hlinkClick r:id="rId3"/>
              </a:rPr>
              <a:t>www.cdti.es</a:t>
            </a:r>
            <a:r>
              <a:rPr lang="es-ES" sz="2400" dirty="0" smtClean="0">
                <a:solidFill>
                  <a:schemeClr val="tx2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 </a:t>
            </a:r>
            <a:endParaRPr lang="es-ES" sz="2400" dirty="0">
              <a:solidFill>
                <a:schemeClr val="tx2">
                  <a:lumMod val="75000"/>
                </a:schemeClr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9700" y="2739331"/>
            <a:ext cx="4313628" cy="905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8209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533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817AB97A-3759-46C3-99E8-5A3E333B7771}" type="slidenum">
              <a:rPr lang="es-ES"/>
              <a:pPr>
                <a:defRPr/>
              </a:pPr>
              <a:t>4</a:t>
            </a:fld>
            <a:endParaRPr lang="es-ES"/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406400" y="333375"/>
            <a:ext cx="8040688" cy="7683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rgbClr val="2F6EBB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latin typeface="Arial" charset="0"/>
                <a:cs typeface="Arial" charset="0"/>
              </a:defRPr>
            </a:lvl2pPr>
            <a:lvl3pPr marL="1143000" indent="-228600">
              <a:defRPr>
                <a:latin typeface="Arial" charset="0"/>
                <a:cs typeface="Arial" charset="0"/>
              </a:defRPr>
            </a:lvl3pPr>
            <a:lvl4pPr marL="1600200" indent="-228600">
              <a:defRPr>
                <a:latin typeface="Arial" charset="0"/>
                <a:cs typeface="Arial" charset="0"/>
              </a:defRPr>
            </a:lvl4pPr>
            <a:lvl5pPr marL="2057400" indent="-228600">
              <a:defRPr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s-ES" sz="4400" dirty="0" smtClean="0">
                <a:solidFill>
                  <a:schemeClr val="accent6">
                    <a:lumMod val="75000"/>
                  </a:schemeClr>
                </a:solidFill>
              </a:rPr>
              <a:t>Proyecto P2I</a:t>
            </a:r>
            <a:endParaRPr lang="es-ES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4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85" r="19472"/>
          <a:stretch/>
        </p:blipFill>
        <p:spPr bwMode="auto">
          <a:xfrm>
            <a:off x="395536" y="1772816"/>
            <a:ext cx="3395639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488" y="333375"/>
            <a:ext cx="1971675" cy="703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6" name="10 CuadroTexto"/>
          <p:cNvSpPr txBox="1">
            <a:spLocks noChangeArrowheads="1"/>
          </p:cNvSpPr>
          <p:nvPr/>
        </p:nvSpPr>
        <p:spPr bwMode="auto">
          <a:xfrm>
            <a:off x="3902075" y="1628775"/>
            <a:ext cx="5133975" cy="3662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Aft>
                <a:spcPts val="1200"/>
              </a:spcAft>
              <a:buFont typeface="Arial" pitchFamily="34" charset="0"/>
              <a:buChar char="•"/>
            </a:pPr>
            <a:r>
              <a:rPr lang="es-ES" altLang="es-ES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10 Centros de Competencia (CC) CPI – 5 existentes + 5 nuevos</a:t>
            </a:r>
          </a:p>
          <a:p>
            <a:pPr eaLnBrk="1" hangingPunct="1">
              <a:spcAft>
                <a:spcPts val="1200"/>
              </a:spcAft>
              <a:buFont typeface="Arial" pitchFamily="34" charset="0"/>
              <a:buChar char="•"/>
            </a:pPr>
            <a:r>
              <a:rPr lang="es-ES" altLang="es-ES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Intercambio buenas prácticas </a:t>
            </a:r>
          </a:p>
          <a:p>
            <a:pPr eaLnBrk="1" hangingPunct="1">
              <a:spcAft>
                <a:spcPts val="1200"/>
              </a:spcAft>
              <a:buFont typeface="Arial" pitchFamily="34" charset="0"/>
              <a:buChar char="•"/>
            </a:pPr>
            <a:r>
              <a:rPr lang="es-ES" altLang="es-ES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Alineación estrategias</a:t>
            </a:r>
          </a:p>
          <a:p>
            <a:pPr eaLnBrk="1" hangingPunct="1">
              <a:spcAft>
                <a:spcPts val="1200"/>
              </a:spcAft>
              <a:buFont typeface="Arial" pitchFamily="34" charset="0"/>
              <a:buChar char="•"/>
            </a:pPr>
            <a:r>
              <a:rPr lang="es-ES" altLang="es-ES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Promoción CPI nacional y europea (H2020)</a:t>
            </a:r>
          </a:p>
          <a:p>
            <a:pPr eaLnBrk="1" hangingPunct="1">
              <a:spcAft>
                <a:spcPts val="1200"/>
              </a:spcAft>
              <a:buFont typeface="Arial" pitchFamily="34" charset="0"/>
              <a:buChar char="•"/>
            </a:pPr>
            <a:r>
              <a:rPr lang="es-ES" altLang="es-ES" sz="2400" dirty="0">
                <a:solidFill>
                  <a:schemeClr val="tx2">
                    <a:lumMod val="75000"/>
                  </a:schemeClr>
                </a:solidFill>
                <a:latin typeface="+mn-lt"/>
                <a:cs typeface="+mn-cs"/>
              </a:rPr>
              <a:t>Creación nuevas herramientas y servicios.</a:t>
            </a:r>
          </a:p>
        </p:txBody>
      </p:sp>
    </p:spTree>
    <p:extLst>
      <p:ext uri="{BB962C8B-B14F-4D97-AF65-F5344CB8AC3E}">
        <p14:creationId xmlns:p14="http://schemas.microsoft.com/office/powerpoint/2010/main" val="121637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468313" y="620688"/>
            <a:ext cx="8380412" cy="1296987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accent6">
                    <a:lumMod val="75000"/>
                  </a:schemeClr>
                </a:solidFill>
              </a:rPr>
              <a:t>Compra Pública Innovadora OBJETIVOS</a:t>
            </a:r>
            <a:endParaRPr lang="es-ES" sz="3200" dirty="0"/>
          </a:p>
        </p:txBody>
      </p:sp>
      <p:sp>
        <p:nvSpPr>
          <p:cNvPr id="4" name="3 CuadroTexto"/>
          <p:cNvSpPr txBox="1"/>
          <p:nvPr/>
        </p:nvSpPr>
        <p:spPr>
          <a:xfrm>
            <a:off x="1042988" y="2492375"/>
            <a:ext cx="64627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40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C</a:t>
            </a:r>
            <a:r>
              <a:rPr lang="es-ES" sz="2800" dirty="0">
                <a:solidFill>
                  <a:schemeClr val="tx2">
                    <a:lumMod val="75000"/>
                  </a:schemeClr>
                </a:solidFill>
              </a:rPr>
              <a:t>ambio</a:t>
            </a:r>
            <a:r>
              <a:rPr lang="es-ES" sz="2800" dirty="0"/>
              <a:t> </a:t>
            </a:r>
            <a:r>
              <a:rPr lang="es-ES" sz="2800" dirty="0">
                <a:solidFill>
                  <a:schemeClr val="tx2">
                    <a:lumMod val="75000"/>
                  </a:schemeClr>
                </a:solidFill>
              </a:rPr>
              <a:t>de </a:t>
            </a:r>
            <a:r>
              <a:rPr lang="es-ES" sz="2800" dirty="0">
                <a:solidFill>
                  <a:schemeClr val="tx2">
                    <a:lumMod val="75000"/>
                  </a:schemeClr>
                </a:solidFill>
              </a:rPr>
              <a:t>enfoque</a:t>
            </a:r>
            <a:endParaRPr lang="es-E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042988" y="3171825"/>
            <a:ext cx="6462712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40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D</a:t>
            </a:r>
            <a:r>
              <a:rPr lang="es-ES" sz="2800" dirty="0">
                <a:solidFill>
                  <a:schemeClr val="tx2">
                    <a:lumMod val="75000"/>
                  </a:schemeClr>
                </a:solidFill>
              </a:rPr>
              <a:t>esarrollar</a:t>
            </a:r>
            <a:r>
              <a:rPr lang="es-ES" sz="2800" dirty="0"/>
              <a:t> </a:t>
            </a:r>
            <a:r>
              <a:rPr lang="es-ES" sz="2800" dirty="0">
                <a:solidFill>
                  <a:schemeClr val="tx2">
                    <a:lumMod val="75000"/>
                  </a:schemeClr>
                </a:solidFill>
              </a:rPr>
              <a:t>tejido </a:t>
            </a:r>
            <a:r>
              <a:rPr lang="es-ES" sz="2800" dirty="0" smtClean="0">
                <a:solidFill>
                  <a:schemeClr val="tx2">
                    <a:lumMod val="75000"/>
                  </a:schemeClr>
                </a:solidFill>
              </a:rPr>
              <a:t>empresarial</a:t>
            </a:r>
            <a:endParaRPr lang="es-E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042988" y="3849688"/>
            <a:ext cx="76850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40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T</a:t>
            </a:r>
            <a:r>
              <a:rPr lang="es-ES" sz="2800" dirty="0">
                <a:solidFill>
                  <a:schemeClr val="tx2">
                    <a:lumMod val="75000"/>
                  </a:schemeClr>
                </a:solidFill>
              </a:rPr>
              <a:t>ecnologías</a:t>
            </a:r>
            <a:r>
              <a:rPr lang="es-ES" sz="2800" dirty="0"/>
              <a:t> </a:t>
            </a:r>
            <a:r>
              <a:rPr lang="es-ES" sz="2800" dirty="0">
                <a:solidFill>
                  <a:schemeClr val="tx2">
                    <a:lumMod val="75000"/>
                  </a:schemeClr>
                </a:solidFill>
              </a:rPr>
              <a:t>solicitadas por la </a:t>
            </a:r>
            <a:r>
              <a:rPr lang="es-ES" sz="2800" dirty="0" smtClean="0">
                <a:solidFill>
                  <a:schemeClr val="tx2">
                    <a:lumMod val="75000"/>
                  </a:schemeClr>
                </a:solidFill>
              </a:rPr>
              <a:t>Administración</a:t>
            </a:r>
            <a:endParaRPr lang="es-E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087438" y="4527550"/>
            <a:ext cx="6461125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" sz="4000" b="1" dirty="0">
                <a:solidFill>
                  <a:schemeClr val="accent6">
                    <a:lumMod val="75000"/>
                  </a:schemeClr>
                </a:solidFill>
                <a:latin typeface="+mj-lt"/>
                <a:ea typeface="+mj-ea"/>
                <a:cs typeface="+mj-cs"/>
              </a:rPr>
              <a:t>I</a:t>
            </a:r>
            <a:r>
              <a:rPr lang="es-ES" sz="2800" dirty="0">
                <a:solidFill>
                  <a:schemeClr val="tx2">
                    <a:lumMod val="75000"/>
                  </a:schemeClr>
                </a:solidFill>
              </a:rPr>
              <a:t>nnovar</a:t>
            </a:r>
            <a:r>
              <a:rPr lang="es-ES" sz="2800" dirty="0"/>
              <a:t> </a:t>
            </a:r>
            <a:r>
              <a:rPr lang="es-ES" sz="2800" dirty="0">
                <a:solidFill>
                  <a:schemeClr val="tx2">
                    <a:lumMod val="75000"/>
                  </a:schemeClr>
                </a:solidFill>
              </a:rPr>
              <a:t>en el servicio </a:t>
            </a:r>
            <a:r>
              <a:rPr lang="es-ES" sz="2800" dirty="0" smtClean="0">
                <a:solidFill>
                  <a:schemeClr val="tx2">
                    <a:lumMod val="75000"/>
                  </a:schemeClr>
                </a:solidFill>
              </a:rPr>
              <a:t>público</a:t>
            </a:r>
            <a:endParaRPr lang="es-E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1 Rectángulo"/>
          <p:cNvSpPr/>
          <p:nvPr/>
        </p:nvSpPr>
        <p:spPr>
          <a:xfrm rot="1436999">
            <a:off x="5812730" y="1850981"/>
            <a:ext cx="22951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s-ES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NUEVO</a:t>
            </a:r>
            <a:endParaRPr lang="es-ES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6057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1 Título"/>
          <p:cNvSpPr txBox="1">
            <a:spLocks/>
          </p:cNvSpPr>
          <p:nvPr/>
        </p:nvSpPr>
        <p:spPr>
          <a:xfrm>
            <a:off x="112713" y="333375"/>
            <a:ext cx="8783637" cy="129698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l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accent6">
                    <a:lumMod val="75000"/>
                  </a:schemeClr>
                </a:solidFill>
              </a:rPr>
              <a:t>¿Cómo es </a:t>
            </a:r>
          </a:p>
          <a:p>
            <a:pPr algn="l" eaLnBrk="1" fontAlgn="auto" hangingPunct="1">
              <a:spcAft>
                <a:spcPts val="0"/>
              </a:spcAft>
              <a:defRPr/>
            </a:pPr>
            <a:r>
              <a:rPr lang="es-ES" sz="4000" b="1" dirty="0" smtClean="0">
                <a:solidFill>
                  <a:schemeClr val="accent6">
                    <a:lumMod val="75000"/>
                  </a:schemeClr>
                </a:solidFill>
              </a:rPr>
              <a:t>la Compra Pública Innovadora en  CDTI?</a:t>
            </a:r>
            <a:endParaRPr lang="es-ES" sz="3200" dirty="0"/>
          </a:p>
        </p:txBody>
      </p:sp>
      <p:sp>
        <p:nvSpPr>
          <p:cNvPr id="2" name="1 Hexágono"/>
          <p:cNvSpPr/>
          <p:nvPr/>
        </p:nvSpPr>
        <p:spPr>
          <a:xfrm>
            <a:off x="971600" y="2897188"/>
            <a:ext cx="2727325" cy="1944687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2400" b="1" dirty="0" smtClean="0">
                <a:solidFill>
                  <a:schemeClr val="tx2">
                    <a:lumMod val="75000"/>
                  </a:schemeClr>
                </a:solidFill>
              </a:rPr>
              <a:t>CATALÍTICA</a:t>
            </a:r>
          </a:p>
          <a:p>
            <a:pPr algn="ctr">
              <a:defRPr/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</a:rPr>
              <a:t>CDTI compra y cede, facilita</a:t>
            </a:r>
            <a:endParaRPr lang="es-E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7 Hexágono"/>
          <p:cNvSpPr/>
          <p:nvPr/>
        </p:nvSpPr>
        <p:spPr>
          <a:xfrm>
            <a:off x="3203625" y="3868738"/>
            <a:ext cx="2728913" cy="1944687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2400" b="1" dirty="0">
                <a:solidFill>
                  <a:schemeClr val="tx2">
                    <a:lumMod val="75000"/>
                  </a:schemeClr>
                </a:solidFill>
              </a:rPr>
              <a:t>FONDOS </a:t>
            </a:r>
            <a:r>
              <a:rPr lang="es-ES" sz="2400" b="1" dirty="0" smtClean="0">
                <a:solidFill>
                  <a:schemeClr val="tx2">
                    <a:lumMod val="75000"/>
                  </a:schemeClr>
                </a:solidFill>
              </a:rPr>
              <a:t>FEDER</a:t>
            </a:r>
          </a:p>
          <a:p>
            <a:pPr algn="ctr">
              <a:defRPr/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</a:rPr>
              <a:t>limitación en plazos y zonas</a:t>
            </a:r>
          </a:p>
        </p:txBody>
      </p:sp>
      <p:sp>
        <p:nvSpPr>
          <p:cNvPr id="9" name="8 Hexágono"/>
          <p:cNvSpPr/>
          <p:nvPr/>
        </p:nvSpPr>
        <p:spPr>
          <a:xfrm>
            <a:off x="5445175" y="2897188"/>
            <a:ext cx="2727325" cy="1944687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ES" sz="2100" b="1" dirty="0" smtClean="0">
                <a:solidFill>
                  <a:schemeClr val="tx2">
                    <a:lumMod val="75000"/>
                  </a:schemeClr>
                </a:solidFill>
              </a:rPr>
              <a:t>PRECOMERCIAL</a:t>
            </a:r>
          </a:p>
          <a:p>
            <a:pPr algn="ctr">
              <a:defRPr/>
            </a:pP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</a:rPr>
              <a:t>el usuario final prueba real</a:t>
            </a:r>
            <a:endParaRPr lang="es-ES" sz="20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0" name="9 Hexágono"/>
          <p:cNvSpPr/>
          <p:nvPr/>
        </p:nvSpPr>
        <p:spPr>
          <a:xfrm>
            <a:off x="3213150" y="1925638"/>
            <a:ext cx="2727325" cy="1943100"/>
          </a:xfrm>
          <a:prstGeom prst="hexagon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ES" sz="2400" b="1" dirty="0" smtClean="0">
              <a:solidFill>
                <a:schemeClr val="tx1"/>
              </a:solidFill>
            </a:endParaRPr>
          </a:p>
          <a:p>
            <a:pPr algn="ctr">
              <a:defRPr/>
            </a:pPr>
            <a:r>
              <a:rPr lang="es-ES" sz="2400" b="1" dirty="0" smtClean="0">
                <a:solidFill>
                  <a:schemeClr val="tx2">
                    <a:lumMod val="75000"/>
                  </a:schemeClr>
                </a:solidFill>
              </a:rPr>
              <a:t>REACTIVA</a:t>
            </a:r>
          </a:p>
          <a:p>
            <a:pPr algn="ctr">
              <a:defRPr/>
            </a:pPr>
            <a:r>
              <a:rPr lang="es-ES" sz="2000" dirty="0">
                <a:solidFill>
                  <a:schemeClr val="tx2">
                    <a:lumMod val="75000"/>
                  </a:schemeClr>
                </a:solidFill>
              </a:rPr>
              <a:t>s</a:t>
            </a:r>
            <a:r>
              <a:rPr lang="es-ES" sz="2000" dirty="0" smtClean="0">
                <a:solidFill>
                  <a:schemeClr val="tx2">
                    <a:lumMod val="75000"/>
                  </a:schemeClr>
                </a:solidFill>
              </a:rPr>
              <a:t>olución nueva de la empresa</a:t>
            </a:r>
            <a:endParaRPr lang="es-ES" sz="2000" dirty="0">
              <a:solidFill>
                <a:schemeClr val="tx2">
                  <a:lumMod val="75000"/>
                </a:schemeClr>
              </a:solidFill>
            </a:endParaRPr>
          </a:p>
          <a:p>
            <a:pPr algn="ctr">
              <a:defRPr/>
            </a:pPr>
            <a:endParaRPr lang="es-ES" sz="2400" b="1" dirty="0">
              <a:solidFill>
                <a:schemeClr val="tx1"/>
              </a:solidFill>
            </a:endParaRPr>
          </a:p>
        </p:txBody>
      </p:sp>
      <p:sp>
        <p:nvSpPr>
          <p:cNvPr id="5" name="4 Flecha circular"/>
          <p:cNvSpPr/>
          <p:nvPr/>
        </p:nvSpPr>
        <p:spPr>
          <a:xfrm rot="19013829" flipH="1">
            <a:off x="2234768" y="1671151"/>
            <a:ext cx="1296144" cy="1367011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1" name="10 Flecha circular"/>
          <p:cNvSpPr/>
          <p:nvPr/>
        </p:nvSpPr>
        <p:spPr>
          <a:xfrm rot="12476649" flipH="1">
            <a:off x="2187355" y="4661112"/>
            <a:ext cx="1296144" cy="1367011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2" name="11 Flecha circular"/>
          <p:cNvSpPr/>
          <p:nvPr/>
        </p:nvSpPr>
        <p:spPr>
          <a:xfrm rot="8991980" flipH="1">
            <a:off x="5724927" y="4622244"/>
            <a:ext cx="1296144" cy="1367011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sp>
        <p:nvSpPr>
          <p:cNvPr id="13" name="12 Flecha circular"/>
          <p:cNvSpPr/>
          <p:nvPr/>
        </p:nvSpPr>
        <p:spPr>
          <a:xfrm rot="1710843" flipH="1">
            <a:off x="5773079" y="1703064"/>
            <a:ext cx="1296144" cy="1367011"/>
          </a:xfrm>
          <a:prstGeom prst="circular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chemeClr val="tx1"/>
              </a:solidFill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5302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23850" y="274638"/>
            <a:ext cx="8496300" cy="1143000"/>
          </a:xfrm>
        </p:spPr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s-ES" b="1" dirty="0" smtClean="0">
                <a:solidFill>
                  <a:schemeClr val="accent6">
                    <a:lumMod val="75000"/>
                  </a:schemeClr>
                </a:solidFill>
              </a:rPr>
              <a:t>Requisitos</a:t>
            </a:r>
            <a:endParaRPr lang="es-ES" dirty="0"/>
          </a:p>
        </p:txBody>
      </p:sp>
      <p:pic>
        <p:nvPicPr>
          <p:cNvPr id="18435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988" y="1773238"/>
            <a:ext cx="3136900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6 CuadroTexto"/>
          <p:cNvSpPr txBox="1"/>
          <p:nvPr/>
        </p:nvSpPr>
        <p:spPr>
          <a:xfrm>
            <a:off x="3544888" y="952267"/>
            <a:ext cx="5491162" cy="47089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>
              <a:spcAft>
                <a:spcPts val="1000"/>
              </a:spcAft>
              <a:buFont typeface="Wingdings" panose="05000000000000000000" pitchFamily="2" charset="2"/>
              <a:buChar char="ü"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Administración Pública usuaria </a:t>
            </a:r>
            <a:r>
              <a:rPr lang="es-ES" sz="2400" u="sng" dirty="0">
                <a:solidFill>
                  <a:schemeClr val="tx2">
                    <a:lumMod val="75000"/>
                  </a:schemeClr>
                </a:solidFill>
              </a:rPr>
              <a:t>identificada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 en región con FEDER</a:t>
            </a:r>
            <a:endParaRPr lang="es-ES" sz="2400" b="1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Aft>
                <a:spcPts val="1000"/>
              </a:spcAft>
              <a:buFont typeface="Wingdings" panose="05000000000000000000" pitchFamily="2" charset="2"/>
              <a:buChar char="ü"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Salto tecnológico TRL 4-5 a 6-7</a:t>
            </a:r>
            <a:endParaRPr lang="es-ES" sz="2400" b="1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Aft>
                <a:spcPts val="1000"/>
              </a:spcAft>
              <a:buFont typeface="Wingdings" panose="05000000000000000000" pitchFamily="2" charset="2"/>
              <a:buChar char="ü"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Plazo de ejecución ≤ 2 años</a:t>
            </a:r>
            <a:endParaRPr lang="es-ES" sz="2400" b="1" dirty="0">
              <a:solidFill>
                <a:schemeClr val="tx2">
                  <a:lumMod val="75000"/>
                </a:schemeClr>
              </a:solidFill>
            </a:endParaRPr>
          </a:p>
          <a:p>
            <a:pPr marL="342900" indent="-342900">
              <a:spcAft>
                <a:spcPts val="1000"/>
              </a:spcAft>
              <a:buFont typeface="Wingdings" panose="05000000000000000000" pitchFamily="2" charset="2"/>
              <a:buChar char="ü"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Tecnología </a:t>
            </a:r>
            <a:r>
              <a:rPr lang="es-ES" sz="2400" u="sng" dirty="0">
                <a:solidFill>
                  <a:schemeClr val="tx2">
                    <a:lumMod val="75000"/>
                  </a:schemeClr>
                </a:solidFill>
              </a:rPr>
              <a:t>innovadora</a:t>
            </a: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 y alineada con EECTI y RIS3</a:t>
            </a:r>
          </a:p>
          <a:p>
            <a:pPr marL="342900" indent="-342900">
              <a:spcAft>
                <a:spcPts val="1000"/>
              </a:spcAft>
              <a:buFont typeface="Wingdings" panose="05000000000000000000" pitchFamily="2" charset="2"/>
              <a:buChar char="ü"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Presupuesto ≥ 2 M €</a:t>
            </a:r>
          </a:p>
          <a:p>
            <a:pPr marL="342900" indent="-342900">
              <a:spcAft>
                <a:spcPts val="1000"/>
              </a:spcAft>
              <a:buFont typeface="Wingdings" panose="05000000000000000000" pitchFamily="2" charset="2"/>
              <a:buChar char="ü"/>
              <a:defRPr/>
            </a:pPr>
            <a:r>
              <a:rPr lang="es-ES" sz="2400" dirty="0">
                <a:solidFill>
                  <a:schemeClr val="tx2">
                    <a:lumMod val="75000"/>
                  </a:schemeClr>
                </a:solidFill>
              </a:rPr>
              <a:t>Prototipo como demostrador tecnológico</a:t>
            </a:r>
          </a:p>
          <a:p>
            <a:pPr>
              <a:spcAft>
                <a:spcPts val="1200"/>
              </a:spcAft>
              <a:defRPr/>
            </a:pPr>
            <a:endParaRPr lang="es-ES" sz="2400" dirty="0"/>
          </a:p>
        </p:txBody>
      </p:sp>
      <p:graphicFrame>
        <p:nvGraphicFramePr>
          <p:cNvPr id="8" name="7 Diagrama"/>
          <p:cNvGraphicFramePr/>
          <p:nvPr>
            <p:extLst>
              <p:ext uri="{D42A27DB-BD31-4B8C-83A1-F6EECF244321}">
                <p14:modId xmlns:p14="http://schemas.microsoft.com/office/powerpoint/2010/main" val="1977894487"/>
              </p:ext>
            </p:extLst>
          </p:nvPr>
        </p:nvGraphicFramePr>
        <p:xfrm>
          <a:off x="5508104" y="4581128"/>
          <a:ext cx="3312368" cy="15841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8438" name="4 CuadroTexto"/>
          <p:cNvSpPr txBox="1">
            <a:spLocks noChangeArrowheads="1"/>
          </p:cNvSpPr>
          <p:nvPr/>
        </p:nvSpPr>
        <p:spPr bwMode="auto">
          <a:xfrm>
            <a:off x="395288" y="5005388"/>
            <a:ext cx="4667250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171450" indent="-1714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 typeface="Arial" pitchFamily="34" charset="0"/>
              <a:buChar char="•"/>
            </a:pPr>
            <a:r>
              <a:rPr lang="es-ES" altLang="es-ES" sz="1200" b="1" dirty="0">
                <a:solidFill>
                  <a:schemeClr val="tx2">
                    <a:lumMod val="75000"/>
                  </a:schemeClr>
                </a:solidFill>
              </a:rPr>
              <a:t>TRL: </a:t>
            </a:r>
            <a:r>
              <a:rPr lang="es-ES" altLang="es-ES" sz="1200" dirty="0" err="1">
                <a:solidFill>
                  <a:schemeClr val="tx2">
                    <a:lumMod val="75000"/>
                  </a:schemeClr>
                </a:solidFill>
              </a:rPr>
              <a:t>Technology</a:t>
            </a:r>
            <a:r>
              <a:rPr lang="es-ES" altLang="es-ES" sz="1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" altLang="es-ES" sz="1200" dirty="0" err="1">
                <a:solidFill>
                  <a:schemeClr val="tx2">
                    <a:lumMod val="75000"/>
                  </a:schemeClr>
                </a:solidFill>
              </a:rPr>
              <a:t>Readiness</a:t>
            </a:r>
            <a:r>
              <a:rPr lang="es-ES" altLang="es-ES" sz="12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s-ES" altLang="es-ES" sz="1200" dirty="0" err="1">
                <a:solidFill>
                  <a:schemeClr val="tx2">
                    <a:lumMod val="75000"/>
                  </a:schemeClr>
                </a:solidFill>
              </a:rPr>
              <a:t>Level</a:t>
            </a:r>
            <a:endParaRPr lang="es-ES" altLang="es-ES" sz="1200" dirty="0">
              <a:solidFill>
                <a:schemeClr val="tx2">
                  <a:lumMod val="75000"/>
                </a:schemeClr>
              </a:solidFill>
            </a:endParaRPr>
          </a:p>
          <a:p>
            <a:pPr eaLnBrk="1" hangingPunct="1">
              <a:spcBef>
                <a:spcPts val="600"/>
              </a:spcBef>
              <a:buFont typeface="Arial" pitchFamily="34" charset="0"/>
              <a:buChar char="•"/>
            </a:pPr>
            <a:r>
              <a:rPr lang="es-ES" altLang="es-ES" sz="1200" b="1" dirty="0">
                <a:solidFill>
                  <a:schemeClr val="tx2">
                    <a:lumMod val="75000"/>
                  </a:schemeClr>
                </a:solidFill>
              </a:rPr>
              <a:t>EECTI: </a:t>
            </a:r>
            <a:r>
              <a:rPr lang="es-ES" altLang="es-ES" sz="1200" dirty="0">
                <a:solidFill>
                  <a:schemeClr val="tx2">
                    <a:lumMod val="75000"/>
                  </a:schemeClr>
                </a:solidFill>
              </a:rPr>
              <a:t>Estrategia Estatal de Ciencia Tecnología e Innovación</a:t>
            </a:r>
          </a:p>
          <a:p>
            <a:pPr eaLnBrk="1" hangingPunct="1">
              <a:spcBef>
                <a:spcPts val="600"/>
              </a:spcBef>
              <a:buFont typeface="Arial" pitchFamily="34" charset="0"/>
              <a:buChar char="•"/>
            </a:pPr>
            <a:r>
              <a:rPr lang="es-ES" altLang="es-ES" sz="1200" b="1" dirty="0">
                <a:solidFill>
                  <a:schemeClr val="tx2">
                    <a:lumMod val="75000"/>
                  </a:schemeClr>
                </a:solidFill>
              </a:rPr>
              <a:t>RIS3: </a:t>
            </a:r>
            <a:r>
              <a:rPr lang="es-ES" altLang="es-ES" sz="1200" dirty="0">
                <a:solidFill>
                  <a:schemeClr val="tx2">
                    <a:lumMod val="75000"/>
                  </a:schemeClr>
                </a:solidFill>
              </a:rPr>
              <a:t>Estrategia de Especialización Inteligente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74159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4311650" y="6977063"/>
            <a:ext cx="520700" cy="365125"/>
          </a:xfrm>
        </p:spPr>
        <p:txBody>
          <a:bodyPr/>
          <a:lstStyle/>
          <a:p>
            <a:pPr>
              <a:defRPr/>
            </a:pPr>
            <a:fld id="{E0893018-DAA0-4DF1-BDA8-B0935B7BC7A0}" type="slidenum">
              <a:rPr lang="es-ES" smtClean="0"/>
              <a:pPr>
                <a:defRPr/>
              </a:pPr>
              <a:t>8</a:t>
            </a:fld>
            <a:endParaRPr lang="es-ES"/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395287" y="260648"/>
            <a:ext cx="8424863" cy="144655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rgbClr val="2F6EBB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latin typeface="Arial" charset="0"/>
                <a:cs typeface="Arial" charset="0"/>
              </a:defRPr>
            </a:lvl2pPr>
            <a:lvl3pPr marL="1143000" indent="-228600">
              <a:defRPr>
                <a:latin typeface="Arial" charset="0"/>
                <a:cs typeface="Arial" charset="0"/>
              </a:defRPr>
            </a:lvl3pPr>
            <a:lvl4pPr marL="1600200" indent="-228600">
              <a:defRPr>
                <a:latin typeface="Arial" charset="0"/>
                <a:cs typeface="Arial" charset="0"/>
              </a:defRPr>
            </a:lvl4pPr>
            <a:lvl5pPr marL="2057400" indent="-228600">
              <a:defRPr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s-ES" sz="4400" dirty="0" smtClean="0">
                <a:solidFill>
                  <a:schemeClr val="accent6">
                    <a:lumMod val="75000"/>
                  </a:schemeClr>
                </a:solidFill>
              </a:rPr>
              <a:t>Compromiso con </a:t>
            </a:r>
          </a:p>
          <a:p>
            <a:pPr algn="l">
              <a:defRPr/>
            </a:pPr>
            <a:r>
              <a:rPr lang="es-ES" sz="4400" dirty="0" smtClean="0">
                <a:solidFill>
                  <a:schemeClr val="accent6">
                    <a:lumMod val="75000"/>
                  </a:schemeClr>
                </a:solidFill>
              </a:rPr>
              <a:t>la Administración</a:t>
            </a:r>
            <a:endParaRPr lang="es-ES" sz="4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625475" y="2008733"/>
            <a:ext cx="8194675" cy="32924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just" eaLnBrk="0" fontAlgn="auto" hangingPunct="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s-ES" sz="2800" kern="0" dirty="0">
                <a:solidFill>
                  <a:schemeClr val="tx2">
                    <a:lumMod val="75000"/>
                  </a:schemeClr>
                </a:solidFill>
              </a:rPr>
              <a:t>Firma de un convenio de colaboración con CDTI</a:t>
            </a:r>
          </a:p>
          <a:p>
            <a:pPr marL="457200" indent="-457200" algn="just" eaLnBrk="0" fontAlgn="auto" hangingPunct="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s-ES" sz="2800" kern="0" dirty="0">
                <a:solidFill>
                  <a:schemeClr val="tx2">
                    <a:lumMod val="75000"/>
                  </a:schemeClr>
                </a:solidFill>
              </a:rPr>
              <a:t>Grupo técnico de trabajo/Comisión de seguimiento</a:t>
            </a:r>
          </a:p>
          <a:p>
            <a:pPr marL="457200" indent="-457200" algn="just" eaLnBrk="0" hangingPunct="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s-ES_tradnl" sz="2800" kern="0" dirty="0">
                <a:solidFill>
                  <a:schemeClr val="tx2">
                    <a:lumMod val="75000"/>
                  </a:schemeClr>
                </a:solidFill>
              </a:rPr>
              <a:t>La tecnología innovadora debe dar solución a una necesidad real pública </a:t>
            </a:r>
          </a:p>
          <a:p>
            <a:pPr marL="457200" indent="-457200" algn="just" eaLnBrk="0" hangingPunct="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s-ES" sz="2800" kern="0" dirty="0">
                <a:solidFill>
                  <a:schemeClr val="tx2">
                    <a:lumMod val="75000"/>
                  </a:schemeClr>
                </a:solidFill>
              </a:rPr>
              <a:t>Recepciona y valida el prototipo</a:t>
            </a:r>
          </a:p>
          <a:p>
            <a:pPr marL="457200" indent="-457200" algn="just" eaLnBrk="0" hangingPunct="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s-ES" sz="2800" kern="0" dirty="0">
                <a:solidFill>
                  <a:schemeClr val="tx2">
                    <a:lumMod val="75000"/>
                  </a:schemeClr>
                </a:solidFill>
              </a:rPr>
              <a:t>Cesión gratuita del prototipo</a:t>
            </a:r>
          </a:p>
        </p:txBody>
      </p:sp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9417" y="4138612"/>
            <a:ext cx="2335212" cy="1617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327671"/>
            <a:ext cx="1738536" cy="36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3374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4311650" y="6935788"/>
            <a:ext cx="520700" cy="365125"/>
          </a:xfrm>
        </p:spPr>
        <p:txBody>
          <a:bodyPr/>
          <a:lstStyle/>
          <a:p>
            <a:pPr>
              <a:defRPr/>
            </a:pPr>
            <a:fld id="{468DEAE3-3492-4E2D-AB59-6E8BC191841A}" type="slidenum">
              <a:rPr lang="es-ES"/>
              <a:pPr>
                <a:defRPr/>
              </a:pPr>
              <a:t>9</a:t>
            </a:fld>
            <a:endParaRPr lang="es-ES"/>
          </a:p>
        </p:txBody>
      </p:sp>
      <p:sp>
        <p:nvSpPr>
          <p:cNvPr id="6" name="Text Box 16"/>
          <p:cNvSpPr txBox="1">
            <a:spLocks noChangeArrowheads="1"/>
          </p:cNvSpPr>
          <p:nvPr/>
        </p:nvSpPr>
        <p:spPr bwMode="auto">
          <a:xfrm>
            <a:off x="323850" y="356463"/>
            <a:ext cx="6264275" cy="1200329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defPPr>
              <a:defRPr lang="es-ES"/>
            </a:defPPr>
            <a:lvl1pPr algn="ctr">
              <a:defRPr sz="2400" b="1">
                <a:solidFill>
                  <a:srgbClr val="2F6EBB"/>
                </a:solidFill>
                <a:latin typeface="Calibri" pitchFamily="34" charset="0"/>
                <a:cs typeface="Arial" charset="0"/>
              </a:defRPr>
            </a:lvl1pPr>
            <a:lvl2pPr marL="742950" indent="-285750">
              <a:defRPr>
                <a:latin typeface="Arial" charset="0"/>
                <a:cs typeface="Arial" charset="0"/>
              </a:defRPr>
            </a:lvl2pPr>
            <a:lvl3pPr marL="1143000" indent="-228600">
              <a:defRPr>
                <a:latin typeface="Arial" charset="0"/>
                <a:cs typeface="Arial" charset="0"/>
              </a:defRPr>
            </a:lvl3pPr>
            <a:lvl4pPr marL="1600200" indent="-228600">
              <a:defRPr>
                <a:latin typeface="Arial" charset="0"/>
                <a:cs typeface="Arial" charset="0"/>
              </a:defRPr>
            </a:lvl4pPr>
            <a:lvl5pPr marL="2057400" indent="-228600">
              <a:defRPr>
                <a:latin typeface="Arial" charset="0"/>
                <a:cs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  <a:cs typeface="Arial" charset="0"/>
              </a:defRPr>
            </a:lvl9pPr>
          </a:lstStyle>
          <a:p>
            <a:pPr algn="l">
              <a:defRPr/>
            </a:pPr>
            <a:r>
              <a:rPr lang="es-ES" sz="4000" dirty="0" smtClean="0">
                <a:solidFill>
                  <a:schemeClr val="accent6">
                    <a:lumMod val="75000"/>
                  </a:schemeClr>
                </a:solidFill>
              </a:rPr>
              <a:t>PASOS REALIZADOS</a:t>
            </a:r>
          </a:p>
          <a:p>
            <a:pPr algn="l">
              <a:defRPr/>
            </a:pPr>
            <a:r>
              <a:rPr lang="es-ES" sz="3200" dirty="0" smtClean="0">
                <a:solidFill>
                  <a:schemeClr val="accent6">
                    <a:lumMod val="75000"/>
                  </a:schemeClr>
                </a:solidFill>
              </a:rPr>
              <a:t>Llamada de expresiones de interés</a:t>
            </a:r>
            <a:endParaRPr lang="es-ES" sz="32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7" name="Text Box 16"/>
          <p:cNvSpPr txBox="1">
            <a:spLocks noChangeArrowheads="1"/>
          </p:cNvSpPr>
          <p:nvPr/>
        </p:nvSpPr>
        <p:spPr bwMode="auto">
          <a:xfrm>
            <a:off x="360040" y="1772816"/>
            <a:ext cx="8676456" cy="372409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 algn="just" eaLnBrk="0" fontAlgn="auto" hangingPunct="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s-ES" sz="2800" kern="0" dirty="0">
                <a:solidFill>
                  <a:schemeClr val="tx2">
                    <a:lumMod val="75000"/>
                  </a:schemeClr>
                </a:solidFill>
              </a:rPr>
              <a:t>Abierta del 29 de Abril al 30 de Mayo</a:t>
            </a:r>
          </a:p>
          <a:p>
            <a:pPr marL="457200" indent="-457200" eaLnBrk="0" fontAlgn="auto" hangingPunct="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s-ES" sz="2800" kern="0" dirty="0">
                <a:solidFill>
                  <a:schemeClr val="tx2">
                    <a:lumMod val="75000"/>
                  </a:schemeClr>
                </a:solidFill>
              </a:rPr>
              <a:t>274 propuestas recibidas</a:t>
            </a:r>
          </a:p>
          <a:p>
            <a:pPr marL="457200" indent="-457200" eaLnBrk="0" fontAlgn="auto" hangingPunct="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s-ES" sz="2800" kern="0" dirty="0">
                <a:solidFill>
                  <a:schemeClr val="tx2">
                    <a:lumMod val="75000"/>
                  </a:schemeClr>
                </a:solidFill>
              </a:rPr>
              <a:t>CCAA, </a:t>
            </a:r>
            <a:r>
              <a:rPr lang="es-ES" sz="2800" kern="0" dirty="0" err="1">
                <a:solidFill>
                  <a:schemeClr val="tx2">
                    <a:lumMod val="75000"/>
                  </a:schemeClr>
                </a:solidFill>
              </a:rPr>
              <a:t>Aytos</a:t>
            </a:r>
            <a:r>
              <a:rPr lang="es-ES" sz="2800" kern="0" dirty="0">
                <a:solidFill>
                  <a:schemeClr val="tx2">
                    <a:lumMod val="75000"/>
                  </a:schemeClr>
                </a:solidFill>
              </a:rPr>
              <a:t>, Confederaciones Hidrográficas, Parques Tecnológicos, Servicios de Salud, Hospitales, ADIF, AENA, UME, GC, etc.</a:t>
            </a:r>
          </a:p>
          <a:p>
            <a:pPr marL="457200" indent="-457200" eaLnBrk="0" fontAlgn="auto" hangingPunct="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s-ES" sz="2800" kern="0" dirty="0">
                <a:solidFill>
                  <a:schemeClr val="tx2">
                    <a:lumMod val="75000"/>
                  </a:schemeClr>
                </a:solidFill>
              </a:rPr>
              <a:t>55 a Evaluación Técnica</a:t>
            </a:r>
          </a:p>
          <a:p>
            <a:pPr marL="457200" indent="-457200" eaLnBrk="0" fontAlgn="auto" hangingPunct="0">
              <a:spcBef>
                <a:spcPts val="0"/>
              </a:spcBef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s-ES" sz="2800" kern="0" dirty="0">
                <a:solidFill>
                  <a:schemeClr val="tx2">
                    <a:lumMod val="75000"/>
                  </a:schemeClr>
                </a:solidFill>
              </a:rPr>
              <a:t>Priorización de 7 finalistas</a:t>
            </a:r>
            <a:r>
              <a:rPr lang="es-ES" sz="2800" kern="0" dirty="0" smtClean="0">
                <a:solidFill>
                  <a:schemeClr val="tx2">
                    <a:lumMod val="75000"/>
                  </a:schemeClr>
                </a:solidFill>
              </a:rPr>
              <a:t>. Actualmente, 10 en proceso</a:t>
            </a:r>
            <a:endParaRPr lang="es-ES" sz="2800" kern="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2" name="1 CuadroTexto"/>
          <p:cNvSpPr txBox="1"/>
          <p:nvPr/>
        </p:nvSpPr>
        <p:spPr>
          <a:xfrm rot="1439784">
            <a:off x="6825308" y="597649"/>
            <a:ext cx="2160587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s-ES" sz="2000" b="1" dirty="0">
                <a:solidFill>
                  <a:schemeClr val="accent6">
                    <a:lumMod val="75000"/>
                  </a:schemeClr>
                </a:solidFill>
                <a:cs typeface="Arial" charset="0"/>
              </a:rPr>
              <a:t>RESUMEN DE ACTIVIDADES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8740" y="1340768"/>
            <a:ext cx="1267636" cy="1391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126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esentación CDTI sept2019 4-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6C787B92E6A36C4A83AD37B196E976C7" ma:contentTypeVersion="0" ma:contentTypeDescription="Crear nuevo documento." ma:contentTypeScope="" ma:versionID="0d3cca67f516e204d38d8c2ede1f1669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3f6edc329ff236629c56e3b879b320d0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9B6CFD7-D89F-44FC-9DC3-6010240E4CC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CFAADEEE-0756-40CE-9A7F-C152871E746C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D3DC3F-9FB4-441A-ADFA-FDB869F56703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Presentación CDTI sept2019 4-3</Template>
  <TotalTime>1552</TotalTime>
  <Words>1352</Words>
  <Application>Microsoft Office PowerPoint</Application>
  <PresentationFormat>Presentación en pantalla (4:3)</PresentationFormat>
  <Paragraphs>240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Presentación CDTI sept2019 4-3</vt:lpstr>
      <vt:lpstr>TALLER TÉCNICO 4 febrero 2020  Consulta Preliminar del Mercado  RETO TECNOLÓGICO  PRESERVACIÓN DE ÓRGANOS  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Requisitos</vt:lpstr>
      <vt:lpstr>Presentación de PowerPoint</vt:lpstr>
      <vt:lpstr>Presentación de PowerPoint</vt:lpstr>
      <vt:lpstr>Consulta Preliminar  del Mercado </vt:lpstr>
      <vt:lpstr>Presentación de PowerPoint</vt:lpstr>
      <vt:lpstr>Presentación de PowerPoint</vt:lpstr>
      <vt:lpstr>Presentación de PowerPoint</vt:lpstr>
      <vt:lpstr>Cómo participar</vt:lpstr>
      <vt:lpstr>Cómo participar</vt:lpstr>
      <vt:lpstr>Cómo participar</vt:lpstr>
      <vt:lpstr>Cómo participar</vt:lpstr>
      <vt:lpstr>Ventajas para  los operadores económicos</vt:lpstr>
      <vt:lpstr>Ventajas para  los usuarios finales</vt:lpstr>
      <vt:lpstr>Formulario - ANEXO II  </vt:lpstr>
      <vt:lpstr>1. Datos generales de la solución innovadora  </vt:lpstr>
      <vt:lpstr>2. Requerimientos funcionales  </vt:lpstr>
      <vt:lpstr>3. Características de las entidades proponentes </vt:lpstr>
      <vt:lpstr>4. Criterios de Avance</vt:lpstr>
      <vt:lpstr>5. Plazos </vt:lpstr>
      <vt:lpstr>6. Valoración económica de la solución propuesta</vt:lpstr>
      <vt:lpstr>7. Derechos de Propiedad Intelectual (DPIs) </vt:lpstr>
      <vt:lpstr>7. Derechos de Propiedad Intelectual (DPIs) </vt:lpstr>
      <vt:lpstr>8. Marco Regulatorio</vt:lpstr>
      <vt:lpstr>9. Declaraciones obligatorias</vt:lpstr>
      <vt:lpstr>Todo ello debe asegurar el equilibrio entre…</vt:lpstr>
      <vt:lpstr>Presentación de PowerPoint</vt:lpstr>
      <vt:lpstr>Presentación de PowerPoint</vt:lpstr>
      <vt:lpstr>Presentación de PowerPoint</vt:lpstr>
      <vt:lpstr>Presentación de PowerPoint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Anexo II de la Consulta Preliminar del Mercado</dc:title>
  <dc:creator>Ana Isabel Rodriguez Belda</dc:creator>
  <cp:lastModifiedBy>Ana Isabel Rodriguez Belda</cp:lastModifiedBy>
  <cp:revision>95</cp:revision>
  <cp:lastPrinted>2020-01-16T09:51:48Z</cp:lastPrinted>
  <dcterms:created xsi:type="dcterms:W3CDTF">2020-01-13T08:38:45Z</dcterms:created>
  <dcterms:modified xsi:type="dcterms:W3CDTF">2020-02-05T10:01:22Z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0x0101006C787B92E6A36C4A83AD37B196E976C7</vt:lpwstr>
  </property>
</Properties>
</file>