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66" r:id="rId4"/>
    <p:sldId id="267" r:id="rId5"/>
    <p:sldId id="314" r:id="rId6"/>
    <p:sldId id="375" r:id="rId7"/>
    <p:sldId id="286" r:id="rId8"/>
    <p:sldId id="268" r:id="rId9"/>
    <p:sldId id="265" r:id="rId10"/>
    <p:sldId id="271" r:id="rId11"/>
    <p:sldId id="279" r:id="rId12"/>
    <p:sldId id="285" r:id="rId13"/>
    <p:sldId id="272" r:id="rId14"/>
    <p:sldId id="276" r:id="rId15"/>
    <p:sldId id="274" r:id="rId16"/>
    <p:sldId id="275" r:id="rId17"/>
    <p:sldId id="273" r:id="rId18"/>
    <p:sldId id="277" r:id="rId19"/>
    <p:sldId id="264" r:id="rId20"/>
    <p:sldId id="258" r:id="rId2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4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561" autoAdjust="0"/>
    <p:restoredTop sz="94660"/>
  </p:normalViewPr>
  <p:slideViewPr>
    <p:cSldViewPr snapToGrid="0">
      <p:cViewPr varScale="1">
        <p:scale>
          <a:sx n="103" d="100"/>
          <a:sy n="103" d="100"/>
        </p:scale>
        <p:origin x="114"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00E721-DE9C-4CFE-ABB8-A748C8B5A89A}" type="datetimeFigureOut">
              <a:rPr lang="es-ES" smtClean="0"/>
              <a:t>13/04/2023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B4FC3F-C89B-4239-AFB2-99DCF3333E4D}" type="slidenum">
              <a:rPr lang="es-ES" smtClean="0"/>
              <a:t>‹Nº›</a:t>
            </a:fld>
            <a:endParaRPr lang="es-ES"/>
          </a:p>
        </p:txBody>
      </p:sp>
    </p:spTree>
    <p:extLst>
      <p:ext uri="{BB962C8B-B14F-4D97-AF65-F5344CB8AC3E}">
        <p14:creationId xmlns:p14="http://schemas.microsoft.com/office/powerpoint/2010/main" val="2810494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3BA84B3-B7DB-4158-B1BF-901C8762B314}" type="slidenum">
              <a:rPr lang="es-ES_tradnl" smtClean="0"/>
              <a:t>5</a:t>
            </a:fld>
            <a:endParaRPr lang="es-ES_tradnl"/>
          </a:p>
        </p:txBody>
      </p:sp>
    </p:spTree>
    <p:extLst>
      <p:ext uri="{BB962C8B-B14F-4D97-AF65-F5344CB8AC3E}">
        <p14:creationId xmlns:p14="http://schemas.microsoft.com/office/powerpoint/2010/main" val="18991076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ortada">
    <p:spTree>
      <p:nvGrpSpPr>
        <p:cNvPr id="1" name=""/>
        <p:cNvGrpSpPr/>
        <p:nvPr/>
      </p:nvGrpSpPr>
      <p:grpSpPr>
        <a:xfrm>
          <a:off x="0" y="0"/>
          <a:ext cx="0" cy="0"/>
          <a:chOff x="0" y="0"/>
          <a:chExt cx="0" cy="0"/>
        </a:xfrm>
      </p:grpSpPr>
      <p:pic>
        <p:nvPicPr>
          <p:cNvPr id="16" name="1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251" y="1742194"/>
            <a:ext cx="6303027" cy="3907175"/>
          </a:xfrm>
          <a:prstGeom prst="rect">
            <a:avLst/>
          </a:prstGeom>
        </p:spPr>
      </p:pic>
      <p:sp>
        <p:nvSpPr>
          <p:cNvPr id="3" name="2 Subtítulo"/>
          <p:cNvSpPr>
            <a:spLocks noGrp="1"/>
          </p:cNvSpPr>
          <p:nvPr>
            <p:ph type="subTitle" idx="1" hasCustomPrompt="1"/>
          </p:nvPr>
        </p:nvSpPr>
        <p:spPr>
          <a:xfrm>
            <a:off x="6095999" y="4000173"/>
            <a:ext cx="5568620" cy="1422727"/>
          </a:xfrm>
          <a:prstGeom prst="rect">
            <a:avLst/>
          </a:prstGeom>
        </p:spPr>
        <p:txBody>
          <a:bodyPr>
            <a:normAutofit/>
          </a:bodyPr>
          <a:lstStyle>
            <a:lvl1pPr marL="0" indent="0" algn="r">
              <a:spcBef>
                <a:spcPts val="0"/>
              </a:spcBef>
              <a:buNone/>
              <a:defRPr sz="360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s-ES" dirty="0"/>
              <a:t>Ponente</a:t>
            </a:r>
          </a:p>
          <a:p>
            <a:r>
              <a:rPr lang="es-ES" dirty="0"/>
              <a:t>Ponente</a:t>
            </a:r>
          </a:p>
        </p:txBody>
      </p:sp>
      <p:sp>
        <p:nvSpPr>
          <p:cNvPr id="2" name="1 Título"/>
          <p:cNvSpPr>
            <a:spLocks noGrp="1"/>
          </p:cNvSpPr>
          <p:nvPr>
            <p:ph type="ctrTitle" hasCustomPrompt="1"/>
          </p:nvPr>
        </p:nvSpPr>
        <p:spPr>
          <a:xfrm>
            <a:off x="904568" y="2032506"/>
            <a:ext cx="10776155" cy="1470025"/>
          </a:xfrm>
          <a:prstGeom prst="rect">
            <a:avLst/>
          </a:prstGeom>
        </p:spPr>
        <p:txBody>
          <a:bodyPr>
            <a:noAutofit/>
          </a:bodyPr>
          <a:lstStyle>
            <a:lvl1pPr algn="r">
              <a:defRPr sz="4267" baseline="0"/>
            </a:lvl1pPr>
          </a:lstStyle>
          <a:p>
            <a:r>
              <a:rPr lang="es-ES" dirty="0"/>
              <a:t>Título de la ponencia</a:t>
            </a:r>
            <a:br>
              <a:rPr lang="es-ES" dirty="0"/>
            </a:br>
            <a:r>
              <a:rPr lang="es-ES" dirty="0"/>
              <a:t>Título de la ponencia</a:t>
            </a:r>
          </a:p>
        </p:txBody>
      </p:sp>
      <p:sp>
        <p:nvSpPr>
          <p:cNvPr id="17" name="3 Marcador de fecha"/>
          <p:cNvSpPr>
            <a:spLocks noGrp="1"/>
          </p:cNvSpPr>
          <p:nvPr>
            <p:ph type="dt" sz="half" idx="4294967295"/>
          </p:nvPr>
        </p:nvSpPr>
        <p:spPr>
          <a:xfrm>
            <a:off x="9765392" y="6361791"/>
            <a:ext cx="1913381" cy="365125"/>
          </a:xfrm>
          <a:prstGeom prst="rect">
            <a:avLst/>
          </a:prstGeom>
        </p:spPr>
        <p:txBody>
          <a:bodyPr/>
          <a:lstStyle>
            <a:lvl1pPr algn="r">
              <a:defRPr sz="1600"/>
            </a:lvl1pPr>
          </a:lstStyle>
          <a:p>
            <a:fld id="{3A4E7D96-2454-4047-9875-84D7CF2A5828}" type="datetimeFigureOut">
              <a:rPr lang="es-ES" smtClean="0"/>
              <a:t>13/04/2023</a:t>
            </a:fld>
            <a:endParaRPr lang="es-ES"/>
          </a:p>
        </p:txBody>
      </p:sp>
      <p:pic>
        <p:nvPicPr>
          <p:cNvPr id="19" name="18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449" y="238534"/>
            <a:ext cx="3030327" cy="1297973"/>
          </a:xfrm>
          <a:prstGeom prst="rect">
            <a:avLst/>
          </a:prstGeom>
        </p:spPr>
      </p:pic>
      <p:pic>
        <p:nvPicPr>
          <p:cNvPr id="12" name="Imagen 11">
            <a:extLst>
              <a:ext uri="{FF2B5EF4-FFF2-40B4-BE49-F238E27FC236}">
                <a16:creationId xmlns:a16="http://schemas.microsoft.com/office/drawing/2014/main" id="{0DA6522B-D9D5-40CD-8704-389233FEAFC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670840" y="238534"/>
            <a:ext cx="3971713" cy="800100"/>
          </a:xfrm>
          <a:prstGeom prst="rect">
            <a:avLst/>
          </a:prstGeom>
          <a:noFill/>
          <a:ln>
            <a:noFill/>
          </a:ln>
        </p:spPr>
      </p:pic>
    </p:spTree>
    <p:extLst>
      <p:ext uri="{BB962C8B-B14F-4D97-AF65-F5344CB8AC3E}">
        <p14:creationId xmlns:p14="http://schemas.microsoft.com/office/powerpoint/2010/main" val="270200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ido normal">
    <p:spTree>
      <p:nvGrpSpPr>
        <p:cNvPr id="1" name=""/>
        <p:cNvGrpSpPr/>
        <p:nvPr/>
      </p:nvGrpSpPr>
      <p:grpSpPr>
        <a:xfrm>
          <a:off x="0" y="0"/>
          <a:ext cx="0" cy="0"/>
          <a:chOff x="0" y="0"/>
          <a:chExt cx="0" cy="0"/>
        </a:xfrm>
      </p:grpSpPr>
      <p:sp>
        <p:nvSpPr>
          <p:cNvPr id="12" name="11 Marcador de texto"/>
          <p:cNvSpPr>
            <a:spLocks noGrp="1"/>
          </p:cNvSpPr>
          <p:nvPr>
            <p:ph type="body" sz="quarter" idx="10"/>
          </p:nvPr>
        </p:nvSpPr>
        <p:spPr>
          <a:xfrm>
            <a:off x="605668" y="1691148"/>
            <a:ext cx="10980665" cy="3964587"/>
          </a:xfrm>
          <a:prstGeom prst="rect">
            <a:avLst/>
          </a:prstGeo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ES_tradnl" dirty="0"/>
          </a:p>
        </p:txBody>
      </p:sp>
      <p:sp>
        <p:nvSpPr>
          <p:cNvPr id="13" name="6 Marcador de número de diapositiva"/>
          <p:cNvSpPr>
            <a:spLocks noGrp="1"/>
          </p:cNvSpPr>
          <p:nvPr>
            <p:ph type="sldNum" sz="quarter" idx="12"/>
          </p:nvPr>
        </p:nvSpPr>
        <p:spPr>
          <a:xfrm>
            <a:off x="5749904" y="6369190"/>
            <a:ext cx="692192" cy="365125"/>
          </a:xfrm>
          <a:prstGeom prst="rect">
            <a:avLst/>
          </a:prstGeom>
        </p:spPr>
        <p:txBody>
          <a:bodyPr/>
          <a:lstStyle/>
          <a:p>
            <a:fld id="{760A023B-F1E4-43D0-818D-7B09370B2460}" type="slidenum">
              <a:rPr lang="es-ES" smtClean="0"/>
              <a:t>‹Nº›</a:t>
            </a:fld>
            <a:endParaRPr lang="es-ES"/>
          </a:p>
        </p:txBody>
      </p:sp>
      <p:sp>
        <p:nvSpPr>
          <p:cNvPr id="16" name="15 Título"/>
          <p:cNvSpPr>
            <a:spLocks noGrp="1"/>
          </p:cNvSpPr>
          <p:nvPr>
            <p:ph type="title"/>
          </p:nvPr>
        </p:nvSpPr>
        <p:spPr>
          <a:xfrm>
            <a:off x="609600" y="275167"/>
            <a:ext cx="10972800" cy="1143000"/>
          </a:xfrm>
          <a:prstGeom prst="rect">
            <a:avLst/>
          </a:prstGeom>
        </p:spPr>
        <p:txBody>
          <a:bodyPr/>
          <a:lstStyle/>
          <a:p>
            <a:r>
              <a:rPr lang="es-ES"/>
              <a:t>Haga clic para modificar el estilo de título del patrón</a:t>
            </a:r>
            <a:endParaRPr lang="es-ES_tradnl"/>
          </a:p>
        </p:txBody>
      </p:sp>
      <p:pic>
        <p:nvPicPr>
          <p:cNvPr id="2" name="Imagen 1">
            <a:extLst>
              <a:ext uri="{FF2B5EF4-FFF2-40B4-BE49-F238E27FC236}">
                <a16:creationId xmlns:a16="http://schemas.microsoft.com/office/drawing/2014/main" id="{62D0FBA9-A904-52EB-44B1-63AF28575B35}"/>
              </a:ext>
            </a:extLst>
          </p:cNvPr>
          <p:cNvPicPr>
            <a:picLocks noChangeAspect="1"/>
          </p:cNvPicPr>
          <p:nvPr userDrawn="1"/>
        </p:nvPicPr>
        <p:blipFill>
          <a:blip r:embed="rId2"/>
          <a:stretch>
            <a:fillRect/>
          </a:stretch>
        </p:blipFill>
        <p:spPr>
          <a:xfrm>
            <a:off x="121729" y="5777578"/>
            <a:ext cx="3059941" cy="864000"/>
          </a:xfrm>
          <a:prstGeom prst="rect">
            <a:avLst/>
          </a:prstGeom>
        </p:spPr>
      </p:pic>
    </p:spTree>
    <p:extLst>
      <p:ext uri="{BB962C8B-B14F-4D97-AF65-F5344CB8AC3E}">
        <p14:creationId xmlns:p14="http://schemas.microsoft.com/office/powerpoint/2010/main" val="2630350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Gráfico">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a:xfrm>
            <a:off x="5749904" y="6492875"/>
            <a:ext cx="692192" cy="365125"/>
          </a:xfrm>
          <a:prstGeom prst="rect">
            <a:avLst/>
          </a:prstGeom>
        </p:spPr>
        <p:txBody>
          <a:bodyPr/>
          <a:lstStyle/>
          <a:p>
            <a:fld id="{760A023B-F1E4-43D0-818D-7B09370B2460}" type="slidenum">
              <a:rPr lang="es-ES" smtClean="0"/>
              <a:t>‹Nº›</a:t>
            </a:fld>
            <a:endParaRPr lang="es-ES"/>
          </a:p>
        </p:txBody>
      </p:sp>
      <p:sp>
        <p:nvSpPr>
          <p:cNvPr id="9" name="8 Marcador de gráfico"/>
          <p:cNvSpPr>
            <a:spLocks noGrp="1"/>
          </p:cNvSpPr>
          <p:nvPr>
            <p:ph type="chart" sz="quarter" idx="13"/>
          </p:nvPr>
        </p:nvSpPr>
        <p:spPr>
          <a:xfrm>
            <a:off x="763228" y="1675418"/>
            <a:ext cx="10657417" cy="3957033"/>
          </a:xfrm>
          <a:prstGeom prst="rect">
            <a:avLst/>
          </a:prstGeom>
        </p:spPr>
        <p:txBody>
          <a:bodyPr/>
          <a:lstStyle/>
          <a:p>
            <a:r>
              <a:rPr lang="es-ES"/>
              <a:t>Haga clic en el icono para agregar un gráfico</a:t>
            </a:r>
            <a:endParaRPr lang="es-ES_tradnl"/>
          </a:p>
        </p:txBody>
      </p:sp>
      <p:sp>
        <p:nvSpPr>
          <p:cNvPr id="10" name="9 Título"/>
          <p:cNvSpPr>
            <a:spLocks noGrp="1"/>
          </p:cNvSpPr>
          <p:nvPr>
            <p:ph type="title"/>
          </p:nvPr>
        </p:nvSpPr>
        <p:spPr>
          <a:xfrm>
            <a:off x="609600" y="275167"/>
            <a:ext cx="10972800" cy="1143000"/>
          </a:xfrm>
          <a:prstGeom prst="rect">
            <a:avLst/>
          </a:prstGeom>
        </p:spPr>
        <p:txBody>
          <a:bodyPr/>
          <a:lstStyle/>
          <a:p>
            <a:r>
              <a:rPr lang="es-ES"/>
              <a:t>Haga clic para modificar el estilo de título del patrón</a:t>
            </a:r>
            <a:endParaRPr lang="es-ES_tradnl"/>
          </a:p>
        </p:txBody>
      </p:sp>
    </p:spTree>
    <p:extLst>
      <p:ext uri="{BB962C8B-B14F-4D97-AF65-F5344CB8AC3E}">
        <p14:creationId xmlns:p14="http://schemas.microsoft.com/office/powerpoint/2010/main" val="725084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abla">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a:xfrm>
            <a:off x="5749904" y="6492875"/>
            <a:ext cx="692192" cy="365125"/>
          </a:xfrm>
          <a:prstGeom prst="rect">
            <a:avLst/>
          </a:prstGeom>
        </p:spPr>
        <p:txBody>
          <a:bodyPr/>
          <a:lstStyle/>
          <a:p>
            <a:fld id="{760A023B-F1E4-43D0-818D-7B09370B2460}" type="slidenum">
              <a:rPr lang="es-ES" smtClean="0"/>
              <a:t>‹Nº›</a:t>
            </a:fld>
            <a:endParaRPr lang="es-ES"/>
          </a:p>
        </p:txBody>
      </p:sp>
      <p:sp>
        <p:nvSpPr>
          <p:cNvPr id="8" name="7 Título"/>
          <p:cNvSpPr>
            <a:spLocks noGrp="1"/>
          </p:cNvSpPr>
          <p:nvPr>
            <p:ph type="title"/>
          </p:nvPr>
        </p:nvSpPr>
        <p:spPr>
          <a:xfrm>
            <a:off x="609600" y="275167"/>
            <a:ext cx="10972800" cy="1143000"/>
          </a:xfrm>
          <a:prstGeom prst="rect">
            <a:avLst/>
          </a:prstGeom>
        </p:spPr>
        <p:txBody>
          <a:bodyPr/>
          <a:lstStyle/>
          <a:p>
            <a:r>
              <a:rPr lang="es-ES"/>
              <a:t>Haga clic para modificar el estilo de título del patrón</a:t>
            </a:r>
            <a:endParaRPr lang="es-ES_tradnl"/>
          </a:p>
        </p:txBody>
      </p:sp>
      <p:sp>
        <p:nvSpPr>
          <p:cNvPr id="10" name="9 Marcador de tabla"/>
          <p:cNvSpPr>
            <a:spLocks noGrp="1"/>
          </p:cNvSpPr>
          <p:nvPr>
            <p:ph type="tbl" sz="quarter" idx="13"/>
          </p:nvPr>
        </p:nvSpPr>
        <p:spPr>
          <a:xfrm>
            <a:off x="614435" y="1557867"/>
            <a:ext cx="10964333" cy="4199467"/>
          </a:xfrm>
          <a:prstGeom prst="rect">
            <a:avLst/>
          </a:prstGeom>
        </p:spPr>
        <p:txBody>
          <a:bodyPr/>
          <a:lstStyle/>
          <a:p>
            <a:r>
              <a:rPr lang="es-ES"/>
              <a:t>Haga clic en el icono para agregar una tabla</a:t>
            </a:r>
            <a:endParaRPr lang="es-ES_tradnl"/>
          </a:p>
        </p:txBody>
      </p:sp>
    </p:spTree>
    <p:extLst>
      <p:ext uri="{BB962C8B-B14F-4D97-AF65-F5344CB8AC3E}">
        <p14:creationId xmlns:p14="http://schemas.microsoft.com/office/powerpoint/2010/main" val="2127656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ítulo y sub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1392103"/>
            <a:ext cx="10972800" cy="1143000"/>
          </a:xfrm>
          <a:prstGeom prst="rect">
            <a:avLst/>
          </a:prstGeom>
        </p:spPr>
        <p:txBody>
          <a:bodyPr/>
          <a:lstStyle/>
          <a:p>
            <a:r>
              <a:rPr lang="es-ES"/>
              <a:t>Haga clic para modificar el estilo de título del patrón</a:t>
            </a:r>
            <a:endParaRPr lang="es-ES_tradnl" dirty="0"/>
          </a:p>
        </p:txBody>
      </p:sp>
      <p:sp>
        <p:nvSpPr>
          <p:cNvPr id="4" name="2 Subtítulo"/>
          <p:cNvSpPr>
            <a:spLocks noGrp="1"/>
          </p:cNvSpPr>
          <p:nvPr>
            <p:ph type="subTitle" idx="4294967295"/>
          </p:nvPr>
        </p:nvSpPr>
        <p:spPr>
          <a:xfrm>
            <a:off x="1828800" y="3437853"/>
            <a:ext cx="8534400" cy="1752600"/>
          </a:xfrm>
          <a:prstGeom prst="rect">
            <a:avLst/>
          </a:prstGeom>
        </p:spPr>
        <p:txBody>
          <a:bodyPr/>
          <a:lstStyle/>
          <a:p>
            <a:r>
              <a:rPr lang="es-ES"/>
              <a:t>Haga clic para modificar el estilo de subtítulo del patrón</a:t>
            </a:r>
            <a:endParaRPr lang="es-ES_tradnl" dirty="0"/>
          </a:p>
        </p:txBody>
      </p:sp>
      <p:sp>
        <p:nvSpPr>
          <p:cNvPr id="5" name="6 Marcador de número de diapositiva"/>
          <p:cNvSpPr>
            <a:spLocks noGrp="1"/>
          </p:cNvSpPr>
          <p:nvPr>
            <p:ph type="sldNum" sz="quarter" idx="12"/>
          </p:nvPr>
        </p:nvSpPr>
        <p:spPr>
          <a:xfrm>
            <a:off x="5749904" y="6492875"/>
            <a:ext cx="692192" cy="365125"/>
          </a:xfrm>
          <a:prstGeom prst="rect">
            <a:avLst/>
          </a:prstGeom>
        </p:spPr>
        <p:txBody>
          <a:bodyPr/>
          <a:lstStyle/>
          <a:p>
            <a:fld id="{760A023B-F1E4-43D0-818D-7B09370B2460}" type="slidenum">
              <a:rPr lang="es-ES" smtClean="0"/>
              <a:t>‹Nº›</a:t>
            </a:fld>
            <a:endParaRPr lang="es-ES"/>
          </a:p>
        </p:txBody>
      </p:sp>
    </p:spTree>
    <p:extLst>
      <p:ext uri="{BB962C8B-B14F-4D97-AF65-F5344CB8AC3E}">
        <p14:creationId xmlns:p14="http://schemas.microsoft.com/office/powerpoint/2010/main" val="2858714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o e imagen">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609600" y="274639"/>
            <a:ext cx="10972800" cy="1143000"/>
          </a:xfrm>
          <a:prstGeom prst="rect">
            <a:avLst/>
          </a:prstGeom>
        </p:spPr>
        <p:txBody>
          <a:bodyPr/>
          <a:lstStyle>
            <a:lvl1pPr>
              <a:defRPr/>
            </a:lvl1pPr>
          </a:lstStyle>
          <a:p>
            <a:r>
              <a:rPr lang="es-ES" dirty="0"/>
              <a:t>Título</a:t>
            </a:r>
          </a:p>
        </p:txBody>
      </p:sp>
      <p:sp>
        <p:nvSpPr>
          <p:cNvPr id="3" name="2 Marcador de texto"/>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s-ES"/>
              <a:t>Haga clic para modificar los estilos de texto del patrón</a:t>
            </a:r>
          </a:p>
        </p:txBody>
      </p:sp>
      <p:sp>
        <p:nvSpPr>
          <p:cNvPr id="4" name="3 Marcador de contenido"/>
          <p:cNvSpPr>
            <a:spLocks noGrp="1"/>
          </p:cNvSpPr>
          <p:nvPr>
            <p:ph sz="half" idx="2"/>
          </p:nvPr>
        </p:nvSpPr>
        <p:spPr>
          <a:xfrm>
            <a:off x="609600" y="2174875"/>
            <a:ext cx="5386917" cy="3614359"/>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10" name="6 Marcador de número de diapositiva"/>
          <p:cNvSpPr>
            <a:spLocks noGrp="1"/>
          </p:cNvSpPr>
          <p:nvPr>
            <p:ph type="sldNum" sz="quarter" idx="12"/>
          </p:nvPr>
        </p:nvSpPr>
        <p:spPr>
          <a:xfrm>
            <a:off x="5749904" y="6492875"/>
            <a:ext cx="692192" cy="365125"/>
          </a:xfrm>
          <a:prstGeom prst="rect">
            <a:avLst/>
          </a:prstGeom>
        </p:spPr>
        <p:txBody>
          <a:bodyPr/>
          <a:lstStyle/>
          <a:p>
            <a:fld id="{760A023B-F1E4-43D0-818D-7B09370B2460}" type="slidenum">
              <a:rPr lang="es-ES" smtClean="0"/>
              <a:t>‹Nº›</a:t>
            </a:fld>
            <a:endParaRPr lang="es-ES"/>
          </a:p>
        </p:txBody>
      </p:sp>
      <p:sp>
        <p:nvSpPr>
          <p:cNvPr id="12" name="11 Marcador de posición de imagen"/>
          <p:cNvSpPr>
            <a:spLocks noGrp="1"/>
          </p:cNvSpPr>
          <p:nvPr>
            <p:ph type="pic" sz="quarter" idx="13"/>
          </p:nvPr>
        </p:nvSpPr>
        <p:spPr>
          <a:xfrm>
            <a:off x="6206067" y="1540934"/>
            <a:ext cx="5380567" cy="4256167"/>
          </a:xfrm>
          <a:prstGeom prst="rect">
            <a:avLst/>
          </a:prstGeom>
        </p:spPr>
        <p:txBody>
          <a:bodyPr/>
          <a:lstStyle/>
          <a:p>
            <a:r>
              <a:rPr lang="es-ES"/>
              <a:t>Haga clic en el icono para agregar una imagen</a:t>
            </a:r>
            <a:endParaRPr lang="es-ES_tradnl"/>
          </a:p>
        </p:txBody>
      </p:sp>
    </p:spTree>
    <p:extLst>
      <p:ext uri="{BB962C8B-B14F-4D97-AF65-F5344CB8AC3E}">
        <p14:creationId xmlns:p14="http://schemas.microsoft.com/office/powerpoint/2010/main" val="585182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Texto a dos columnas">
    <p:spTree>
      <p:nvGrpSpPr>
        <p:cNvPr id="1" name=""/>
        <p:cNvGrpSpPr/>
        <p:nvPr/>
      </p:nvGrpSpPr>
      <p:grpSpPr>
        <a:xfrm>
          <a:off x="0" y="0"/>
          <a:ext cx="0" cy="0"/>
          <a:chOff x="0" y="0"/>
          <a:chExt cx="0" cy="0"/>
        </a:xfrm>
      </p:grpSpPr>
      <p:sp>
        <p:nvSpPr>
          <p:cNvPr id="2" name="1 Título"/>
          <p:cNvSpPr>
            <a:spLocks noGrp="1"/>
          </p:cNvSpPr>
          <p:nvPr>
            <p:ph type="title"/>
          </p:nvPr>
        </p:nvSpPr>
        <p:spPr>
          <a:xfrm>
            <a:off x="609602" y="273049"/>
            <a:ext cx="4011084" cy="1162051"/>
          </a:xfrm>
          <a:prstGeom prst="rect">
            <a:avLst/>
          </a:prstGeom>
        </p:spPr>
        <p:txBody>
          <a:bodyPr anchor="b"/>
          <a:lstStyle>
            <a:lvl1pPr algn="l">
              <a:defRPr sz="2667" b="1"/>
            </a:lvl1pPr>
          </a:lstStyle>
          <a:p>
            <a:r>
              <a:rPr lang="es-ES"/>
              <a:t>Haga clic para modificar el estilo de título del patrón</a:t>
            </a:r>
          </a:p>
        </p:txBody>
      </p:sp>
      <p:sp>
        <p:nvSpPr>
          <p:cNvPr id="3" name="2 Marcador de contenido"/>
          <p:cNvSpPr>
            <a:spLocks noGrp="1"/>
          </p:cNvSpPr>
          <p:nvPr>
            <p:ph idx="1"/>
          </p:nvPr>
        </p:nvSpPr>
        <p:spPr>
          <a:xfrm>
            <a:off x="4766733" y="273052"/>
            <a:ext cx="6815667" cy="548428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2" y="1435102"/>
            <a:ext cx="4011084" cy="431094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s-ES"/>
              <a:t>Haga clic para modificar los estilos de texto del patrón</a:t>
            </a:r>
          </a:p>
        </p:txBody>
      </p:sp>
      <p:sp>
        <p:nvSpPr>
          <p:cNvPr id="6" name="5 Marcador de número de diapositiva"/>
          <p:cNvSpPr>
            <a:spLocks noGrp="1"/>
          </p:cNvSpPr>
          <p:nvPr>
            <p:ph type="sldNum" sz="quarter" idx="10"/>
          </p:nvPr>
        </p:nvSpPr>
        <p:spPr>
          <a:xfrm>
            <a:off x="5749904" y="6485550"/>
            <a:ext cx="668595" cy="366183"/>
          </a:xfrm>
        </p:spPr>
        <p:txBody>
          <a:bodyPr/>
          <a:lstStyle/>
          <a:p>
            <a:fld id="{760A023B-F1E4-43D0-818D-7B09370B2460}" type="slidenum">
              <a:rPr lang="es-ES" smtClean="0"/>
              <a:t>‹Nº›</a:t>
            </a:fld>
            <a:endParaRPr lang="es-ES"/>
          </a:p>
        </p:txBody>
      </p:sp>
    </p:spTree>
    <p:extLst>
      <p:ext uri="{BB962C8B-B14F-4D97-AF65-F5344CB8AC3E}">
        <p14:creationId xmlns:p14="http://schemas.microsoft.com/office/powerpoint/2010/main" val="4036509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Última diapositiva">
    <p:spTree>
      <p:nvGrpSpPr>
        <p:cNvPr id="1" name=""/>
        <p:cNvGrpSpPr/>
        <p:nvPr/>
      </p:nvGrpSpPr>
      <p:grpSpPr>
        <a:xfrm>
          <a:off x="0" y="0"/>
          <a:ext cx="0" cy="0"/>
          <a:chOff x="0" y="0"/>
          <a:chExt cx="0" cy="0"/>
        </a:xfrm>
      </p:grpSpPr>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4684" y="1161916"/>
            <a:ext cx="7664704" cy="1528064"/>
          </a:xfrm>
          <a:prstGeom prst="rect">
            <a:avLst/>
          </a:prstGeom>
        </p:spPr>
      </p:pic>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2250" y="3117089"/>
            <a:ext cx="2941033" cy="970827"/>
          </a:xfrm>
          <a:prstGeom prst="rect">
            <a:avLst/>
          </a:prstGeom>
        </p:spPr>
      </p:pic>
      <p:sp>
        <p:nvSpPr>
          <p:cNvPr id="5" name="CuadroTexto 4">
            <a:extLst>
              <a:ext uri="{FF2B5EF4-FFF2-40B4-BE49-F238E27FC236}">
                <a16:creationId xmlns:a16="http://schemas.microsoft.com/office/drawing/2014/main" id="{8E8E44D3-CE27-46F3-B39A-76814A390D56}"/>
              </a:ext>
            </a:extLst>
          </p:cNvPr>
          <p:cNvSpPr txBox="1"/>
          <p:nvPr/>
        </p:nvSpPr>
        <p:spPr>
          <a:xfrm>
            <a:off x="4698510" y="4168021"/>
            <a:ext cx="4518991" cy="502766"/>
          </a:xfrm>
          <a:prstGeom prst="rect">
            <a:avLst/>
          </a:prstGeom>
          <a:noFill/>
        </p:spPr>
        <p:txBody>
          <a:bodyPr wrap="square" rtlCol="0">
            <a:spAutoFit/>
          </a:bodyPr>
          <a:lstStyle/>
          <a:p>
            <a:r>
              <a:rPr lang="es-ES" sz="2667" dirty="0">
                <a:solidFill>
                  <a:srgbClr val="0070C0"/>
                </a:solidFill>
              </a:rPr>
              <a:t>@CDTI_innovacion</a:t>
            </a:r>
          </a:p>
        </p:txBody>
      </p:sp>
    </p:spTree>
    <p:extLst>
      <p:ext uri="{BB962C8B-B14F-4D97-AF65-F5344CB8AC3E}">
        <p14:creationId xmlns:p14="http://schemas.microsoft.com/office/powerpoint/2010/main" val="3721600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9"/>
            <a:ext cx="10972800" cy="1143000"/>
          </a:xfrm>
          <a:prstGeom prst="rect">
            <a:avLst/>
          </a:prstGeom>
        </p:spPr>
        <p:txBody>
          <a:bodyPr/>
          <a:lstStyle/>
          <a:p>
            <a:r>
              <a:rPr lang="es-ES"/>
              <a:t>Haga clic para modificar el estilo de título del patrón</a:t>
            </a:r>
            <a:endParaRPr lang="es-ES_tradnl"/>
          </a:p>
        </p:txBody>
      </p:sp>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13 Marcador de número de diapositiva">
            <a:extLst>
              <a:ext uri="{FF2B5EF4-FFF2-40B4-BE49-F238E27FC236}">
                <a16:creationId xmlns:a16="http://schemas.microsoft.com/office/drawing/2014/main" id="{92194060-D962-4705-B0AC-92B92A3FA113}"/>
              </a:ext>
            </a:extLst>
          </p:cNvPr>
          <p:cNvSpPr>
            <a:spLocks noGrp="1"/>
          </p:cNvSpPr>
          <p:nvPr>
            <p:ph type="sldNum" sz="quarter" idx="10"/>
          </p:nvPr>
        </p:nvSpPr>
        <p:spPr/>
        <p:txBody>
          <a:bodyPr/>
          <a:lstStyle>
            <a:lvl1pPr>
              <a:defRPr/>
            </a:lvl1pPr>
          </a:lstStyle>
          <a:p>
            <a:fld id="{2F845F64-3BBA-47DD-9918-419612F2CE47}" type="slidenum">
              <a:rPr lang="es-ES_tradnl" altLang="es-ES"/>
              <a:pPr/>
              <a:t>‹Nº›</a:t>
            </a:fld>
            <a:endParaRPr lang="es-ES_tradnl" altLang="es-ES"/>
          </a:p>
        </p:txBody>
      </p:sp>
    </p:spTree>
    <p:extLst>
      <p:ext uri="{BB962C8B-B14F-4D97-AF65-F5344CB8AC3E}">
        <p14:creationId xmlns:p14="http://schemas.microsoft.com/office/powerpoint/2010/main" val="1878904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13 Marcador de número de diapositiva"/>
          <p:cNvSpPr>
            <a:spLocks noGrp="1"/>
          </p:cNvSpPr>
          <p:nvPr>
            <p:ph type="sldNum" sz="quarter" idx="4"/>
          </p:nvPr>
        </p:nvSpPr>
        <p:spPr>
          <a:xfrm>
            <a:off x="5741069" y="6385331"/>
            <a:ext cx="668595" cy="366183"/>
          </a:xfrm>
          <a:prstGeom prst="rect">
            <a:avLst/>
          </a:prstGeom>
        </p:spPr>
        <p:txBody>
          <a:bodyPr vert="horz" lIns="91440" tIns="45720" rIns="91440" bIns="45720" rtlCol="0" anchor="ctr"/>
          <a:lstStyle>
            <a:lvl1pPr algn="ctr">
              <a:defRPr sz="1467">
                <a:solidFill>
                  <a:schemeClr val="tx1">
                    <a:tint val="75000"/>
                  </a:schemeClr>
                </a:solidFill>
              </a:defRPr>
            </a:lvl1pPr>
          </a:lstStyle>
          <a:p>
            <a:fld id="{760A023B-F1E4-43D0-818D-7B09370B2460}" type="slidenum">
              <a:rPr lang="es-ES" smtClean="0"/>
              <a:t>‹Nº›</a:t>
            </a:fld>
            <a:endParaRPr lang="es-ES"/>
          </a:p>
        </p:txBody>
      </p:sp>
      <p:sp>
        <p:nvSpPr>
          <p:cNvPr id="9" name="13 Marcador de número de diapositiva"/>
          <p:cNvSpPr txBox="1">
            <a:spLocks/>
          </p:cNvSpPr>
          <p:nvPr/>
        </p:nvSpPr>
        <p:spPr>
          <a:xfrm>
            <a:off x="5741069" y="6385331"/>
            <a:ext cx="668595" cy="366183"/>
          </a:xfrm>
          <a:prstGeom prst="rect">
            <a:avLst/>
          </a:prstGeom>
        </p:spPr>
        <p:txBody>
          <a:bodyPr vert="horz" lIns="121920" tIns="60960" rIns="121920" bIns="60960" rtlCol="0" anchor="ctr"/>
          <a:lstStyle>
            <a:defPPr>
              <a:defRPr lang="es-ES"/>
            </a:defPPr>
            <a:lvl1pPr marL="0" algn="ct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5B21AD-DA25-445A-818A-EA0ED6DB1DE6}" type="slidenum">
              <a:rPr lang="es-ES_tradnl" sz="1467" smtClean="0"/>
              <a:pPr/>
              <a:t>‹Nº›</a:t>
            </a:fld>
            <a:endParaRPr lang="es-ES_tradnl" sz="1467"/>
          </a:p>
        </p:txBody>
      </p:sp>
      <p:pic>
        <p:nvPicPr>
          <p:cNvPr id="10" name="Imagen 9">
            <a:extLst>
              <a:ext uri="{FF2B5EF4-FFF2-40B4-BE49-F238E27FC236}">
                <a16:creationId xmlns:a16="http://schemas.microsoft.com/office/drawing/2014/main" id="{1D6E963B-4821-4720-B4E0-A3FB53ED6FE3}"/>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8057322" y="5844449"/>
            <a:ext cx="3785428" cy="674793"/>
          </a:xfrm>
          <a:prstGeom prst="rect">
            <a:avLst/>
          </a:prstGeom>
          <a:noFill/>
          <a:ln>
            <a:noFill/>
          </a:ln>
        </p:spPr>
      </p:pic>
    </p:spTree>
    <p:extLst>
      <p:ext uri="{BB962C8B-B14F-4D97-AF65-F5344CB8AC3E}">
        <p14:creationId xmlns:p14="http://schemas.microsoft.com/office/powerpoint/2010/main" val="4895861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s-E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dti.es/index.asp?MP=100&amp;MS=882&amp;MN=2&amp;r=1920*1080" TargetMode="External"/><Relationship Id="rId2" Type="http://schemas.openxmlformats.org/officeDocument/2006/relationships/hyperlink" Target="http://www.cdti.es/"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hyperlink" Target="http://www.cdti.es/" TargetMode="External"/><Relationship Id="rId2" Type="http://schemas.openxmlformats.org/officeDocument/2006/relationships/hyperlink" Target="mailto:ocpi@cdti.es" TargetMode="Externa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hyperlink" Target="https://www.boe.es/doue/2021/057/L00017-00075.pdf" TargetMode="External"/><Relationship Id="rId4" Type="http://schemas.openxmlformats.org/officeDocument/2006/relationships/image" Target="../media/image13.png"/><Relationship Id="rId9" Type="http://schemas.openxmlformats.org/officeDocument/2006/relationships/hyperlink" Target="https://www.cdti.es/index.asp?MP=100&amp;MS=934&amp;MN=2&amp;TR=C&amp;IDR=3082"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ocpi@cdti.es"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2BAAFC39-1EB0-4A70-B768-103CBACFA23C}"/>
              </a:ext>
            </a:extLst>
          </p:cNvPr>
          <p:cNvSpPr>
            <a:spLocks noGrp="1"/>
          </p:cNvSpPr>
          <p:nvPr>
            <p:ph type="subTitle" idx="1"/>
          </p:nvPr>
        </p:nvSpPr>
        <p:spPr>
          <a:xfrm>
            <a:off x="6095999" y="4937760"/>
            <a:ext cx="5568620" cy="1136150"/>
          </a:xfrm>
        </p:spPr>
        <p:txBody>
          <a:bodyPr>
            <a:normAutofit/>
          </a:bodyPr>
          <a:lstStyle/>
          <a:p>
            <a:r>
              <a:rPr lang="es-ES" sz="2400" dirty="0"/>
              <a:t>Oficina CPI CDTI</a:t>
            </a:r>
          </a:p>
        </p:txBody>
      </p:sp>
      <p:sp>
        <p:nvSpPr>
          <p:cNvPr id="2" name="Título 1">
            <a:extLst>
              <a:ext uri="{FF2B5EF4-FFF2-40B4-BE49-F238E27FC236}">
                <a16:creationId xmlns:a16="http://schemas.microsoft.com/office/drawing/2014/main" id="{00D8AF3A-A00E-48A0-8B0D-CF3B7DD9DAD9}"/>
              </a:ext>
            </a:extLst>
          </p:cNvPr>
          <p:cNvSpPr>
            <a:spLocks noGrp="1"/>
          </p:cNvSpPr>
          <p:nvPr>
            <p:ph type="ctrTitle"/>
          </p:nvPr>
        </p:nvSpPr>
        <p:spPr>
          <a:xfrm>
            <a:off x="4004109" y="1173651"/>
            <a:ext cx="7676614" cy="2158829"/>
          </a:xfrm>
        </p:spPr>
        <p:txBody>
          <a:bodyPr/>
          <a:lstStyle/>
          <a:p>
            <a:r>
              <a:rPr lang="es-ES_tradnl" sz="4000" b="1" dirty="0"/>
              <a:t>Consulta Preliminar del Mercado</a:t>
            </a:r>
            <a:br>
              <a:rPr lang="es-ES_tradnl" sz="4000" b="1" dirty="0"/>
            </a:br>
            <a:br>
              <a:rPr lang="es-ES_tradnl" sz="2300" b="1" dirty="0">
                <a:highlight>
                  <a:srgbClr val="FFFF00"/>
                </a:highlight>
              </a:rPr>
            </a:br>
            <a:r>
              <a:rPr lang="es-ES" sz="2300" b="1" dirty="0"/>
              <a:t>Vehículos avanzados tecnológicamente y sostenibles con el medio ambiente para el traslado de detenidos, presos y penados (</a:t>
            </a:r>
            <a:r>
              <a:rPr lang="es-ES" sz="2300" b="1" dirty="0" err="1"/>
              <a:t>DPyP</a:t>
            </a:r>
            <a:r>
              <a:rPr lang="es-ES" sz="2300" b="1" dirty="0"/>
              <a:t>)</a:t>
            </a:r>
            <a:br>
              <a:rPr lang="es-ES" sz="4400" b="1" dirty="0">
                <a:highlight>
                  <a:srgbClr val="FFFF00"/>
                </a:highlight>
                <a:latin typeface="Century Gothic" panose="020B0502020202020204" pitchFamily="34" charset="0"/>
                <a:cs typeface="Times New Roman" panose="02020603050405020304" pitchFamily="18" charset="0"/>
              </a:rPr>
            </a:br>
            <a:br>
              <a:rPr lang="es-ES" sz="4400" b="1" dirty="0">
                <a:highlight>
                  <a:srgbClr val="FFFF00"/>
                </a:highlight>
                <a:latin typeface="Century Gothic" panose="020B0502020202020204" pitchFamily="34" charset="0"/>
                <a:cs typeface="Times New Roman" panose="02020603050405020304" pitchFamily="18" charset="0"/>
              </a:rPr>
            </a:br>
            <a:r>
              <a:rPr lang="es-ES_tradnl" sz="3000" b="1" dirty="0">
                <a:solidFill>
                  <a:schemeClr val="accent6">
                    <a:lumMod val="75000"/>
                  </a:schemeClr>
                </a:solidFill>
              </a:rPr>
              <a:t>¿Cómo participar?</a:t>
            </a:r>
            <a:br>
              <a:rPr lang="es-ES_tradnl" sz="3000" b="1" dirty="0">
                <a:solidFill>
                  <a:schemeClr val="accent6">
                    <a:lumMod val="75000"/>
                  </a:schemeClr>
                </a:solidFill>
              </a:rPr>
            </a:br>
            <a:r>
              <a:rPr lang="es-ES_tradnl" sz="3000" b="1" dirty="0"/>
              <a:t>CPM y pasos siguientes</a:t>
            </a:r>
            <a:endParaRPr lang="es-ES" sz="3000" dirty="0"/>
          </a:p>
        </p:txBody>
      </p:sp>
      <p:pic>
        <p:nvPicPr>
          <p:cNvPr id="4" name="Picture 2">
            <a:extLst>
              <a:ext uri="{FF2B5EF4-FFF2-40B4-BE49-F238E27FC236}">
                <a16:creationId xmlns:a16="http://schemas.microsoft.com/office/drawing/2014/main" id="{037C400E-D80D-E45D-4BE3-0698A0FD5FA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44775" y="5425754"/>
            <a:ext cx="1738536" cy="36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2069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25C918AA-1943-A672-6667-8D79B0D129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87430" y="523053"/>
            <a:ext cx="1738536" cy="36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3 Grupo">
            <a:extLst>
              <a:ext uri="{FF2B5EF4-FFF2-40B4-BE49-F238E27FC236}">
                <a16:creationId xmlns:a16="http://schemas.microsoft.com/office/drawing/2014/main" id="{C86342EA-596E-CC5B-3E53-81FF968FBE8A}"/>
              </a:ext>
            </a:extLst>
          </p:cNvPr>
          <p:cNvGrpSpPr/>
          <p:nvPr/>
        </p:nvGrpSpPr>
        <p:grpSpPr>
          <a:xfrm>
            <a:off x="585350" y="1326998"/>
            <a:ext cx="7272808" cy="664964"/>
            <a:chOff x="395536" y="1107852"/>
            <a:chExt cx="7272808" cy="664964"/>
          </a:xfrm>
        </p:grpSpPr>
        <p:sp>
          <p:nvSpPr>
            <p:cNvPr id="4" name="9 Rectángulo redondeado">
              <a:extLst>
                <a:ext uri="{FF2B5EF4-FFF2-40B4-BE49-F238E27FC236}">
                  <a16:creationId xmlns:a16="http://schemas.microsoft.com/office/drawing/2014/main" id="{6AAF79CB-534C-443A-E273-2E54D599A1B6}"/>
                </a:ext>
              </a:extLst>
            </p:cNvPr>
            <p:cNvSpPr/>
            <p:nvPr/>
          </p:nvSpPr>
          <p:spPr>
            <a:xfrm>
              <a:off x="395536" y="1107852"/>
              <a:ext cx="7272808" cy="52094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a:p>
          </p:txBody>
        </p:sp>
        <p:sp>
          <p:nvSpPr>
            <p:cNvPr id="6" name="2 Marcador de contenido">
              <a:extLst>
                <a:ext uri="{FF2B5EF4-FFF2-40B4-BE49-F238E27FC236}">
                  <a16:creationId xmlns:a16="http://schemas.microsoft.com/office/drawing/2014/main" id="{50846841-2AB8-2EFF-CF84-33F8FB4EA3AC}"/>
                </a:ext>
              </a:extLst>
            </p:cNvPr>
            <p:cNvSpPr txBox="1">
              <a:spLocks/>
            </p:cNvSpPr>
            <p:nvPr/>
          </p:nvSpPr>
          <p:spPr>
            <a:xfrm>
              <a:off x="1187624" y="1107852"/>
              <a:ext cx="6120680" cy="6649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s-ES" sz="2400" dirty="0">
                  <a:solidFill>
                    <a:schemeClr val="tx2">
                      <a:lumMod val="75000"/>
                    </a:schemeClr>
                  </a:solidFill>
                </a:rPr>
                <a:t>1. Datos generales de la solución innovadora</a:t>
              </a:r>
            </a:p>
          </p:txBody>
        </p:sp>
      </p:grpSp>
      <p:sp>
        <p:nvSpPr>
          <p:cNvPr id="8" name="6 CuadroTexto">
            <a:extLst>
              <a:ext uri="{FF2B5EF4-FFF2-40B4-BE49-F238E27FC236}">
                <a16:creationId xmlns:a16="http://schemas.microsoft.com/office/drawing/2014/main" id="{D99867C7-71A2-9649-21B2-5B592A84B04B}"/>
              </a:ext>
            </a:extLst>
          </p:cNvPr>
          <p:cNvSpPr txBox="1"/>
          <p:nvPr/>
        </p:nvSpPr>
        <p:spPr>
          <a:xfrm>
            <a:off x="771652" y="1949571"/>
            <a:ext cx="6189522" cy="830997"/>
          </a:xfrm>
          <a:prstGeom prst="rect">
            <a:avLst/>
          </a:prstGeom>
          <a:noFill/>
        </p:spPr>
        <p:txBody>
          <a:bodyPr wrap="square">
            <a:spAutoFit/>
          </a:bodyPr>
          <a:lstStyle/>
          <a:p>
            <a:pPr marL="342900" indent="-342900">
              <a:spcAft>
                <a:spcPts val="1200"/>
              </a:spcAft>
              <a:buFont typeface="Arial" panose="020B0604020202020204" pitchFamily="34" charset="0"/>
              <a:buChar char="•"/>
              <a:defRPr/>
            </a:pPr>
            <a:r>
              <a:rPr lang="es-ES" sz="2400" dirty="0"/>
              <a:t>Duración: Tener en cuenta fases (también en valoración económica)</a:t>
            </a:r>
          </a:p>
        </p:txBody>
      </p:sp>
      <p:pic>
        <p:nvPicPr>
          <p:cNvPr id="14" name="Picture 3">
            <a:extLst>
              <a:ext uri="{FF2B5EF4-FFF2-40B4-BE49-F238E27FC236}">
                <a16:creationId xmlns:a16="http://schemas.microsoft.com/office/drawing/2014/main" id="{04E7B63D-E3A3-8948-4F59-2AA66B421A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211" t="9160" r="6877" b="20610"/>
          <a:stretch/>
        </p:blipFill>
        <p:spPr bwMode="auto">
          <a:xfrm>
            <a:off x="5965273" y="114301"/>
            <a:ext cx="2988227"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1" name="Grupo 20">
            <a:extLst>
              <a:ext uri="{FF2B5EF4-FFF2-40B4-BE49-F238E27FC236}">
                <a16:creationId xmlns:a16="http://schemas.microsoft.com/office/drawing/2014/main" id="{D13868F2-F92F-872E-E36C-B6A9FF681C32}"/>
              </a:ext>
            </a:extLst>
          </p:cNvPr>
          <p:cNvGrpSpPr/>
          <p:nvPr/>
        </p:nvGrpSpPr>
        <p:grpSpPr>
          <a:xfrm>
            <a:off x="4716380" y="2473692"/>
            <a:ext cx="6837537" cy="2593694"/>
            <a:chOff x="1919537" y="1196752"/>
            <a:chExt cx="8662227" cy="3312368"/>
          </a:xfrm>
        </p:grpSpPr>
        <p:pic>
          <p:nvPicPr>
            <p:cNvPr id="17" name="Picture 2">
              <a:extLst>
                <a:ext uri="{FF2B5EF4-FFF2-40B4-BE49-F238E27FC236}">
                  <a16:creationId xmlns:a16="http://schemas.microsoft.com/office/drawing/2014/main" id="{48335F5E-94EA-B739-13E4-FC1BFED4338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798" t="62534" r="27163" b="8165"/>
            <a:stretch/>
          </p:blipFill>
          <p:spPr bwMode="auto">
            <a:xfrm>
              <a:off x="1919537" y="1340768"/>
              <a:ext cx="8662227"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2 Rectángulo redondeado">
              <a:extLst>
                <a:ext uri="{FF2B5EF4-FFF2-40B4-BE49-F238E27FC236}">
                  <a16:creationId xmlns:a16="http://schemas.microsoft.com/office/drawing/2014/main" id="{2894692D-FBE6-D76E-E9C2-4A442227BAA3}"/>
                </a:ext>
              </a:extLst>
            </p:cNvPr>
            <p:cNvSpPr/>
            <p:nvPr/>
          </p:nvSpPr>
          <p:spPr>
            <a:xfrm>
              <a:off x="6744072" y="1196752"/>
              <a:ext cx="2232248" cy="914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dirty="0">
                  <a:solidFill>
                    <a:schemeClr val="tx2">
                      <a:lumMod val="75000"/>
                    </a:schemeClr>
                  </a:solidFill>
                </a:rPr>
                <a:t>ELIGE ACRÓNIMO!</a:t>
              </a:r>
            </a:p>
          </p:txBody>
        </p:sp>
        <p:sp>
          <p:nvSpPr>
            <p:cNvPr id="19" name="4 Rectángulo redondeado">
              <a:extLst>
                <a:ext uri="{FF2B5EF4-FFF2-40B4-BE49-F238E27FC236}">
                  <a16:creationId xmlns:a16="http://schemas.microsoft.com/office/drawing/2014/main" id="{E8770A48-B668-26CA-8E7D-8A92DFB90861}"/>
                </a:ext>
              </a:extLst>
            </p:cNvPr>
            <p:cNvSpPr/>
            <p:nvPr/>
          </p:nvSpPr>
          <p:spPr>
            <a:xfrm>
              <a:off x="6240016" y="3378696"/>
              <a:ext cx="3240360" cy="914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dirty="0">
                  <a:solidFill>
                    <a:schemeClr val="tx2">
                      <a:lumMod val="75000"/>
                    </a:schemeClr>
                  </a:solidFill>
                </a:rPr>
                <a:t>ALGUNA RESTRICCIÓN? </a:t>
              </a:r>
            </a:p>
            <a:p>
              <a:pPr algn="ctr"/>
              <a:r>
                <a:rPr lang="es-ES" dirty="0">
                  <a:solidFill>
                    <a:schemeClr val="tx2">
                      <a:lumMod val="75000"/>
                    </a:schemeClr>
                  </a:solidFill>
                </a:rPr>
                <a:t>DE QUÉ TIPO?</a:t>
              </a:r>
            </a:p>
          </p:txBody>
        </p:sp>
        <p:sp>
          <p:nvSpPr>
            <p:cNvPr id="20" name="5 Rectángulo redondeado">
              <a:extLst>
                <a:ext uri="{FF2B5EF4-FFF2-40B4-BE49-F238E27FC236}">
                  <a16:creationId xmlns:a16="http://schemas.microsoft.com/office/drawing/2014/main" id="{00330496-87C7-9560-DE1E-777E1119BB3A}"/>
                </a:ext>
              </a:extLst>
            </p:cNvPr>
            <p:cNvSpPr/>
            <p:nvPr/>
          </p:nvSpPr>
          <p:spPr>
            <a:xfrm>
              <a:off x="6727304" y="2298576"/>
              <a:ext cx="2232248" cy="914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dirty="0">
                  <a:solidFill>
                    <a:schemeClr val="tx2">
                      <a:lumMod val="75000"/>
                    </a:schemeClr>
                  </a:solidFill>
                </a:rPr>
                <a:t>IDENTIFICA ÁREAS!</a:t>
              </a:r>
            </a:p>
          </p:txBody>
        </p:sp>
      </p:grpSp>
    </p:spTree>
    <p:extLst>
      <p:ext uri="{BB962C8B-B14F-4D97-AF65-F5344CB8AC3E}">
        <p14:creationId xmlns:p14="http://schemas.microsoft.com/office/powerpoint/2010/main" val="2891740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25C918AA-1943-A672-6667-8D79B0D129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87430" y="523053"/>
            <a:ext cx="1738536" cy="36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11 Grupo">
            <a:extLst>
              <a:ext uri="{FF2B5EF4-FFF2-40B4-BE49-F238E27FC236}">
                <a16:creationId xmlns:a16="http://schemas.microsoft.com/office/drawing/2014/main" id="{F5DC1D4B-EC60-F573-8603-4CB02EC6430C}"/>
              </a:ext>
            </a:extLst>
          </p:cNvPr>
          <p:cNvGrpSpPr/>
          <p:nvPr/>
        </p:nvGrpSpPr>
        <p:grpSpPr>
          <a:xfrm>
            <a:off x="585350" y="1044321"/>
            <a:ext cx="7272808" cy="688206"/>
            <a:chOff x="395536" y="1179860"/>
            <a:chExt cx="7272808" cy="688206"/>
          </a:xfrm>
        </p:grpSpPr>
        <p:sp>
          <p:nvSpPr>
            <p:cNvPr id="10" name="12 Rectángulo redondeado">
              <a:extLst>
                <a:ext uri="{FF2B5EF4-FFF2-40B4-BE49-F238E27FC236}">
                  <a16:creationId xmlns:a16="http://schemas.microsoft.com/office/drawing/2014/main" id="{EE1E13A0-7928-0CE9-A386-BF8D20047A62}"/>
                </a:ext>
              </a:extLst>
            </p:cNvPr>
            <p:cNvSpPr/>
            <p:nvPr/>
          </p:nvSpPr>
          <p:spPr>
            <a:xfrm>
              <a:off x="395536" y="1179860"/>
              <a:ext cx="7272808" cy="52094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a:p>
          </p:txBody>
        </p:sp>
        <p:sp>
          <p:nvSpPr>
            <p:cNvPr id="11" name="2 Marcador de contenido">
              <a:extLst>
                <a:ext uri="{FF2B5EF4-FFF2-40B4-BE49-F238E27FC236}">
                  <a16:creationId xmlns:a16="http://schemas.microsoft.com/office/drawing/2014/main" id="{46BCD311-951E-C6CE-569F-A01F98F19E9A}"/>
                </a:ext>
              </a:extLst>
            </p:cNvPr>
            <p:cNvSpPr txBox="1">
              <a:spLocks/>
            </p:cNvSpPr>
            <p:nvPr/>
          </p:nvSpPr>
          <p:spPr>
            <a:xfrm>
              <a:off x="1187624" y="1203102"/>
              <a:ext cx="6120680" cy="6649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ES" sz="2400" dirty="0">
                  <a:solidFill>
                    <a:schemeClr val="tx2">
                      <a:lumMod val="75000"/>
                    </a:schemeClr>
                  </a:solidFill>
                </a:rPr>
                <a:t>2. Requerimientos funcionales</a:t>
              </a:r>
            </a:p>
          </p:txBody>
        </p:sp>
      </p:grpSp>
      <p:sp>
        <p:nvSpPr>
          <p:cNvPr id="13" name="14 CuadroTexto">
            <a:extLst>
              <a:ext uri="{FF2B5EF4-FFF2-40B4-BE49-F238E27FC236}">
                <a16:creationId xmlns:a16="http://schemas.microsoft.com/office/drawing/2014/main" id="{8668DDE1-3EF4-D39D-F17B-BEE6DDABBA01}"/>
              </a:ext>
            </a:extLst>
          </p:cNvPr>
          <p:cNvSpPr txBox="1"/>
          <p:nvPr/>
        </p:nvSpPr>
        <p:spPr>
          <a:xfrm>
            <a:off x="438559" y="1780674"/>
            <a:ext cx="4306697" cy="2246769"/>
          </a:xfrm>
          <a:prstGeom prst="rect">
            <a:avLst/>
          </a:prstGeom>
          <a:noFill/>
        </p:spPr>
        <p:txBody>
          <a:bodyPr wrap="square">
            <a:spAutoFit/>
          </a:bodyPr>
          <a:lstStyle/>
          <a:p>
            <a:pPr marL="342900" indent="-342900">
              <a:spcAft>
                <a:spcPts val="1200"/>
              </a:spcAft>
              <a:buFont typeface="Arial" panose="020B0604020202020204" pitchFamily="34" charset="0"/>
              <a:buChar char="•"/>
              <a:defRPr/>
            </a:pPr>
            <a:r>
              <a:rPr lang="es-ES" sz="2400" dirty="0" err="1"/>
              <a:t>Background</a:t>
            </a:r>
            <a:r>
              <a:rPr lang="es-ES" sz="2400" dirty="0"/>
              <a:t> si necesario (patentes?)</a:t>
            </a:r>
          </a:p>
          <a:p>
            <a:pPr marL="342900" indent="-342900">
              <a:spcAft>
                <a:spcPts val="1200"/>
              </a:spcAft>
              <a:buFont typeface="Arial" panose="020B0604020202020204" pitchFamily="34" charset="0"/>
              <a:buChar char="•"/>
              <a:defRPr/>
            </a:pPr>
            <a:r>
              <a:rPr lang="es-ES" sz="2400" dirty="0"/>
              <a:t>Novedad tecnológica fundamental para CPP</a:t>
            </a:r>
          </a:p>
          <a:p>
            <a:pPr marL="342900" indent="-342900">
              <a:spcAft>
                <a:spcPts val="1200"/>
              </a:spcAft>
              <a:buFont typeface="Arial" panose="020B0604020202020204" pitchFamily="34" charset="0"/>
              <a:buChar char="•"/>
              <a:defRPr/>
            </a:pPr>
            <a:r>
              <a:rPr lang="es-ES" sz="2400" dirty="0"/>
              <a:t>Confidencialidad razonable</a:t>
            </a:r>
          </a:p>
        </p:txBody>
      </p:sp>
      <p:pic>
        <p:nvPicPr>
          <p:cNvPr id="14" name="Picture 3">
            <a:extLst>
              <a:ext uri="{FF2B5EF4-FFF2-40B4-BE49-F238E27FC236}">
                <a16:creationId xmlns:a16="http://schemas.microsoft.com/office/drawing/2014/main" id="{04E7B63D-E3A3-8948-4F59-2AA66B421A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211" t="9160" r="6877" b="20610"/>
          <a:stretch/>
        </p:blipFill>
        <p:spPr bwMode="auto">
          <a:xfrm>
            <a:off x="5965273" y="56550"/>
            <a:ext cx="2988227"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0" name="Grupo 19">
            <a:extLst>
              <a:ext uri="{FF2B5EF4-FFF2-40B4-BE49-F238E27FC236}">
                <a16:creationId xmlns:a16="http://schemas.microsoft.com/office/drawing/2014/main" id="{EBE7B7B9-0A0A-7C5F-341C-63186B2FE25E}"/>
              </a:ext>
            </a:extLst>
          </p:cNvPr>
          <p:cNvGrpSpPr/>
          <p:nvPr/>
        </p:nvGrpSpPr>
        <p:grpSpPr>
          <a:xfrm>
            <a:off x="4745256" y="1742171"/>
            <a:ext cx="6685899" cy="2440248"/>
            <a:chOff x="1888672" y="1340768"/>
            <a:chExt cx="8464452" cy="3573173"/>
          </a:xfrm>
        </p:grpSpPr>
        <p:pic>
          <p:nvPicPr>
            <p:cNvPr id="17" name="Picture 2">
              <a:extLst>
                <a:ext uri="{FF2B5EF4-FFF2-40B4-BE49-F238E27FC236}">
                  <a16:creationId xmlns:a16="http://schemas.microsoft.com/office/drawing/2014/main" id="{78AF9D42-A559-A01E-6838-76CC5FE4DF2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000" t="28749" r="28160" b="38397"/>
            <a:stretch/>
          </p:blipFill>
          <p:spPr bwMode="auto">
            <a:xfrm>
              <a:off x="1888672" y="1347537"/>
              <a:ext cx="8464452" cy="3566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4 Rectángulo redondeado">
              <a:extLst>
                <a:ext uri="{FF2B5EF4-FFF2-40B4-BE49-F238E27FC236}">
                  <a16:creationId xmlns:a16="http://schemas.microsoft.com/office/drawing/2014/main" id="{C36DAEC6-3812-2E99-DD7C-A36CFB55B176}"/>
                </a:ext>
              </a:extLst>
            </p:cNvPr>
            <p:cNvSpPr/>
            <p:nvPr/>
          </p:nvSpPr>
          <p:spPr>
            <a:xfrm>
              <a:off x="6888088" y="1340768"/>
              <a:ext cx="2520280" cy="914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dirty="0">
                  <a:solidFill>
                    <a:schemeClr val="tx2">
                      <a:lumMod val="75000"/>
                    </a:schemeClr>
                  </a:solidFill>
                </a:rPr>
                <a:t>ENFOQUE FUNCIONAL</a:t>
              </a:r>
            </a:p>
          </p:txBody>
        </p:sp>
        <p:sp>
          <p:nvSpPr>
            <p:cNvPr id="19" name="5 Rectángulo redondeado">
              <a:extLst>
                <a:ext uri="{FF2B5EF4-FFF2-40B4-BE49-F238E27FC236}">
                  <a16:creationId xmlns:a16="http://schemas.microsoft.com/office/drawing/2014/main" id="{FD68DA06-74A0-3DCE-3AE9-ADD47C1C231C}"/>
                </a:ext>
              </a:extLst>
            </p:cNvPr>
            <p:cNvSpPr/>
            <p:nvPr/>
          </p:nvSpPr>
          <p:spPr>
            <a:xfrm>
              <a:off x="7032104" y="3142496"/>
              <a:ext cx="2376263" cy="101705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dirty="0">
                  <a:solidFill>
                    <a:schemeClr val="tx2">
                      <a:lumMod val="75000"/>
                    </a:schemeClr>
                  </a:solidFill>
                </a:rPr>
                <a:t>ANTECEDENTES</a:t>
              </a:r>
            </a:p>
            <a:p>
              <a:pPr algn="ctr"/>
              <a:r>
                <a:rPr lang="es-ES" dirty="0">
                  <a:solidFill>
                    <a:schemeClr val="tx2">
                      <a:lumMod val="75000"/>
                    </a:schemeClr>
                  </a:solidFill>
                </a:rPr>
                <a:t>TECNOLOGÍAS</a:t>
              </a:r>
            </a:p>
            <a:p>
              <a:pPr algn="ctr"/>
              <a:r>
                <a:rPr lang="es-ES" dirty="0">
                  <a:solidFill>
                    <a:schemeClr val="tx2">
                      <a:lumMod val="75000"/>
                    </a:schemeClr>
                  </a:solidFill>
                </a:rPr>
                <a:t>ALCANCE</a:t>
              </a:r>
            </a:p>
          </p:txBody>
        </p:sp>
      </p:grpSp>
    </p:spTree>
    <p:extLst>
      <p:ext uri="{BB962C8B-B14F-4D97-AF65-F5344CB8AC3E}">
        <p14:creationId xmlns:p14="http://schemas.microsoft.com/office/powerpoint/2010/main" val="4015845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25C918AA-1943-A672-6667-8D79B0D129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87430" y="523053"/>
            <a:ext cx="1738536" cy="36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11 Grupo">
            <a:extLst>
              <a:ext uri="{FF2B5EF4-FFF2-40B4-BE49-F238E27FC236}">
                <a16:creationId xmlns:a16="http://schemas.microsoft.com/office/drawing/2014/main" id="{F5DC1D4B-EC60-F573-8603-4CB02EC6430C}"/>
              </a:ext>
            </a:extLst>
          </p:cNvPr>
          <p:cNvGrpSpPr/>
          <p:nvPr/>
        </p:nvGrpSpPr>
        <p:grpSpPr>
          <a:xfrm>
            <a:off x="585350" y="1130948"/>
            <a:ext cx="7272808" cy="688206"/>
            <a:chOff x="395536" y="1179860"/>
            <a:chExt cx="7272808" cy="688206"/>
          </a:xfrm>
        </p:grpSpPr>
        <p:sp>
          <p:nvSpPr>
            <p:cNvPr id="10" name="12 Rectángulo redondeado">
              <a:extLst>
                <a:ext uri="{FF2B5EF4-FFF2-40B4-BE49-F238E27FC236}">
                  <a16:creationId xmlns:a16="http://schemas.microsoft.com/office/drawing/2014/main" id="{EE1E13A0-7928-0CE9-A386-BF8D20047A62}"/>
                </a:ext>
              </a:extLst>
            </p:cNvPr>
            <p:cNvSpPr/>
            <p:nvPr/>
          </p:nvSpPr>
          <p:spPr>
            <a:xfrm>
              <a:off x="395536" y="1179860"/>
              <a:ext cx="7272808" cy="52094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a:p>
          </p:txBody>
        </p:sp>
        <p:sp>
          <p:nvSpPr>
            <p:cNvPr id="11" name="2 Marcador de contenido">
              <a:extLst>
                <a:ext uri="{FF2B5EF4-FFF2-40B4-BE49-F238E27FC236}">
                  <a16:creationId xmlns:a16="http://schemas.microsoft.com/office/drawing/2014/main" id="{46BCD311-951E-C6CE-569F-A01F98F19E9A}"/>
                </a:ext>
              </a:extLst>
            </p:cNvPr>
            <p:cNvSpPr txBox="1">
              <a:spLocks/>
            </p:cNvSpPr>
            <p:nvPr/>
          </p:nvSpPr>
          <p:spPr>
            <a:xfrm>
              <a:off x="1187624" y="1203102"/>
              <a:ext cx="6120680" cy="6649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ES" sz="2400" dirty="0">
                  <a:solidFill>
                    <a:schemeClr val="tx2">
                      <a:lumMod val="75000"/>
                    </a:schemeClr>
                  </a:solidFill>
                </a:rPr>
                <a:t>2. Requerimientos funcionales</a:t>
              </a:r>
            </a:p>
          </p:txBody>
        </p:sp>
      </p:grpSp>
      <p:pic>
        <p:nvPicPr>
          <p:cNvPr id="14" name="Picture 3">
            <a:extLst>
              <a:ext uri="{FF2B5EF4-FFF2-40B4-BE49-F238E27FC236}">
                <a16:creationId xmlns:a16="http://schemas.microsoft.com/office/drawing/2014/main" id="{04E7B63D-E3A3-8948-4F59-2AA66B421A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211" t="9160" r="6877" b="20610"/>
          <a:stretch/>
        </p:blipFill>
        <p:spPr bwMode="auto">
          <a:xfrm>
            <a:off x="5965273" y="114301"/>
            <a:ext cx="2988227"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Grupo 14">
            <a:extLst>
              <a:ext uri="{FF2B5EF4-FFF2-40B4-BE49-F238E27FC236}">
                <a16:creationId xmlns:a16="http://schemas.microsoft.com/office/drawing/2014/main" id="{C69D2584-FAAA-D69F-CD37-D63F5909917A}"/>
              </a:ext>
            </a:extLst>
          </p:cNvPr>
          <p:cNvGrpSpPr/>
          <p:nvPr/>
        </p:nvGrpSpPr>
        <p:grpSpPr>
          <a:xfrm>
            <a:off x="105871" y="1934741"/>
            <a:ext cx="6352682" cy="3561284"/>
            <a:chOff x="105870" y="2004020"/>
            <a:chExt cx="7328075" cy="3886641"/>
          </a:xfrm>
        </p:grpSpPr>
        <p:grpSp>
          <p:nvGrpSpPr>
            <p:cNvPr id="12" name="Grupo 11">
              <a:extLst>
                <a:ext uri="{FF2B5EF4-FFF2-40B4-BE49-F238E27FC236}">
                  <a16:creationId xmlns:a16="http://schemas.microsoft.com/office/drawing/2014/main" id="{8A276D68-7608-0469-0929-66967BC82CFC}"/>
                </a:ext>
              </a:extLst>
            </p:cNvPr>
            <p:cNvGrpSpPr/>
            <p:nvPr/>
          </p:nvGrpSpPr>
          <p:grpSpPr>
            <a:xfrm>
              <a:off x="105870" y="2004020"/>
              <a:ext cx="6851953" cy="3886641"/>
              <a:chOff x="2945329" y="2004020"/>
              <a:chExt cx="6851953" cy="3886641"/>
            </a:xfrm>
          </p:grpSpPr>
          <p:pic>
            <p:nvPicPr>
              <p:cNvPr id="2" name="Picture 2">
                <a:extLst>
                  <a:ext uri="{FF2B5EF4-FFF2-40B4-BE49-F238E27FC236}">
                    <a16:creationId xmlns:a16="http://schemas.microsoft.com/office/drawing/2014/main" id="{2F3F343F-14E9-3B63-D2BE-CFCEFDDE90E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564" t="21798" r="28491" b="71145"/>
              <a:stretch/>
            </p:blipFill>
            <p:spPr bwMode="auto">
              <a:xfrm>
                <a:off x="2983832" y="2004020"/>
                <a:ext cx="6603598" cy="687102"/>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pic>
            <p:nvPicPr>
              <p:cNvPr id="3" name="8 Imagen">
                <a:extLst>
                  <a:ext uri="{FF2B5EF4-FFF2-40B4-BE49-F238E27FC236}">
                    <a16:creationId xmlns:a16="http://schemas.microsoft.com/office/drawing/2014/main" id="{E0B1B5BB-8C37-B2B5-4CE1-44DF7ABFDF32}"/>
                  </a:ext>
                </a:extLst>
              </p:cNvPr>
              <p:cNvPicPr/>
              <p:nvPr/>
            </p:nvPicPr>
            <p:blipFill rotWithShape="1">
              <a:blip r:embed="rId5"/>
              <a:srcRect l="21002" t="29884" r="21002" b="9382"/>
              <a:stretch/>
            </p:blipFill>
            <p:spPr bwMode="auto">
              <a:xfrm>
                <a:off x="2945329" y="2771002"/>
                <a:ext cx="6851953" cy="3119659"/>
              </a:xfrm>
              <a:prstGeom prst="rect">
                <a:avLst/>
              </a:prstGeom>
              <a:ln>
                <a:noFill/>
              </a:ln>
              <a:extLst>
                <a:ext uri="{53640926-AAD7-44D8-BBD7-CCE9431645EC}">
                  <a14:shadowObscured xmlns:a14="http://schemas.microsoft.com/office/drawing/2010/main"/>
                </a:ext>
              </a:extLst>
            </p:spPr>
          </p:pic>
        </p:grpSp>
        <p:sp>
          <p:nvSpPr>
            <p:cNvPr id="5" name="3 Rectángulo redondeado">
              <a:extLst>
                <a:ext uri="{FF2B5EF4-FFF2-40B4-BE49-F238E27FC236}">
                  <a16:creationId xmlns:a16="http://schemas.microsoft.com/office/drawing/2014/main" id="{C8757C00-FD98-98FE-6C29-0D74752F72DE}"/>
                </a:ext>
              </a:extLst>
            </p:cNvPr>
            <p:cNvSpPr/>
            <p:nvPr/>
          </p:nvSpPr>
          <p:spPr>
            <a:xfrm>
              <a:off x="4043094" y="2275727"/>
              <a:ext cx="3390851" cy="60026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dirty="0">
                  <a:solidFill>
                    <a:schemeClr val="tx2">
                      <a:lumMod val="75000"/>
                    </a:schemeClr>
                  </a:solidFill>
                </a:rPr>
                <a:t>CONFIDENCIALIDAD RAZONABLE</a:t>
              </a:r>
            </a:p>
          </p:txBody>
        </p:sp>
        <p:sp>
          <p:nvSpPr>
            <p:cNvPr id="6" name="5 Rectángulo redondeado">
              <a:extLst>
                <a:ext uri="{FF2B5EF4-FFF2-40B4-BE49-F238E27FC236}">
                  <a16:creationId xmlns:a16="http://schemas.microsoft.com/office/drawing/2014/main" id="{6C616EA6-74CF-2E5F-00ED-93CA718EB507}"/>
                </a:ext>
              </a:extLst>
            </p:cNvPr>
            <p:cNvSpPr/>
            <p:nvPr/>
          </p:nvSpPr>
          <p:spPr>
            <a:xfrm>
              <a:off x="4271459" y="3302599"/>
              <a:ext cx="2808312" cy="108012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dirty="0">
                  <a:solidFill>
                    <a:schemeClr val="tx2">
                      <a:lumMod val="75000"/>
                    </a:schemeClr>
                  </a:solidFill>
                </a:rPr>
                <a:t>DESCRIPCIÓN</a:t>
              </a:r>
            </a:p>
            <a:p>
              <a:pPr algn="ctr"/>
              <a:r>
                <a:rPr lang="es-ES" dirty="0">
                  <a:solidFill>
                    <a:schemeClr val="tx2">
                      <a:lumMod val="75000"/>
                    </a:schemeClr>
                  </a:solidFill>
                </a:rPr>
                <a:t>NOVEDAD</a:t>
              </a:r>
            </a:p>
            <a:p>
              <a:pPr algn="ctr"/>
              <a:r>
                <a:rPr lang="es-ES" dirty="0">
                  <a:solidFill>
                    <a:schemeClr val="tx2">
                      <a:lumMod val="75000"/>
                    </a:schemeClr>
                  </a:solidFill>
                </a:rPr>
                <a:t>SALTO TECNOLÓGICO, TRL</a:t>
              </a:r>
            </a:p>
          </p:txBody>
        </p:sp>
      </p:grpSp>
      <p:pic>
        <p:nvPicPr>
          <p:cNvPr id="8" name="Picture 2">
            <a:extLst>
              <a:ext uri="{FF2B5EF4-FFF2-40B4-BE49-F238E27FC236}">
                <a16:creationId xmlns:a16="http://schemas.microsoft.com/office/drawing/2014/main" id="{E9414D7D-91D7-97B1-F7D7-709CA78D647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9897" t="50000" r="31506" b="35739"/>
          <a:stretch/>
        </p:blipFill>
        <p:spPr bwMode="auto">
          <a:xfrm>
            <a:off x="6737690" y="3376309"/>
            <a:ext cx="4243504" cy="955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3 Rectángulo redondeado">
            <a:extLst>
              <a:ext uri="{FF2B5EF4-FFF2-40B4-BE49-F238E27FC236}">
                <a16:creationId xmlns:a16="http://schemas.microsoft.com/office/drawing/2014/main" id="{CAC68E76-58AC-9E29-7FFE-D0CD88120229}"/>
              </a:ext>
            </a:extLst>
          </p:cNvPr>
          <p:cNvSpPr/>
          <p:nvPr/>
        </p:nvSpPr>
        <p:spPr>
          <a:xfrm>
            <a:off x="9317258" y="3542098"/>
            <a:ext cx="2355821" cy="75131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dirty="0">
                <a:solidFill>
                  <a:schemeClr val="tx2">
                    <a:lumMod val="75000"/>
                  </a:schemeClr>
                </a:solidFill>
              </a:rPr>
              <a:t>MERCADO POTENCIAL</a:t>
            </a:r>
          </a:p>
          <a:p>
            <a:pPr algn="ctr"/>
            <a:r>
              <a:rPr lang="es-ES" dirty="0">
                <a:solidFill>
                  <a:schemeClr val="tx2">
                    <a:lumMod val="75000"/>
                  </a:schemeClr>
                </a:solidFill>
              </a:rPr>
              <a:t>EXPERIENCIA</a:t>
            </a:r>
          </a:p>
          <a:p>
            <a:pPr algn="ctr"/>
            <a:r>
              <a:rPr lang="es-ES" dirty="0">
                <a:solidFill>
                  <a:schemeClr val="tx2">
                    <a:lumMod val="75000"/>
                  </a:schemeClr>
                </a:solidFill>
              </a:rPr>
              <a:t>SOLVENCIA TÉCNICA</a:t>
            </a:r>
          </a:p>
        </p:txBody>
      </p:sp>
    </p:spTree>
    <p:extLst>
      <p:ext uri="{BB962C8B-B14F-4D97-AF65-F5344CB8AC3E}">
        <p14:creationId xmlns:p14="http://schemas.microsoft.com/office/powerpoint/2010/main" val="2742788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25C918AA-1943-A672-6667-8D79B0D129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87430" y="523053"/>
            <a:ext cx="1738536" cy="36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a:extLst>
              <a:ext uri="{FF2B5EF4-FFF2-40B4-BE49-F238E27FC236}">
                <a16:creationId xmlns:a16="http://schemas.microsoft.com/office/drawing/2014/main" id="{04E7B63D-E3A3-8948-4F59-2AA66B421A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211" t="9160" r="6877" b="20610"/>
          <a:stretch/>
        </p:blipFill>
        <p:spPr bwMode="auto">
          <a:xfrm>
            <a:off x="5965273" y="114301"/>
            <a:ext cx="2988227"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3 Grupo">
            <a:extLst>
              <a:ext uri="{FF2B5EF4-FFF2-40B4-BE49-F238E27FC236}">
                <a16:creationId xmlns:a16="http://schemas.microsoft.com/office/drawing/2014/main" id="{E2F67C0E-419B-9C3C-6789-B838B81C0523}"/>
              </a:ext>
            </a:extLst>
          </p:cNvPr>
          <p:cNvGrpSpPr/>
          <p:nvPr/>
        </p:nvGrpSpPr>
        <p:grpSpPr>
          <a:xfrm>
            <a:off x="375972" y="1278660"/>
            <a:ext cx="7272808" cy="664964"/>
            <a:chOff x="395536" y="1107852"/>
            <a:chExt cx="7272808" cy="664964"/>
          </a:xfrm>
        </p:grpSpPr>
        <p:sp>
          <p:nvSpPr>
            <p:cNvPr id="5" name="9 Rectángulo redondeado">
              <a:extLst>
                <a:ext uri="{FF2B5EF4-FFF2-40B4-BE49-F238E27FC236}">
                  <a16:creationId xmlns:a16="http://schemas.microsoft.com/office/drawing/2014/main" id="{9ED307B3-669C-513A-3E1E-E052CD891249}"/>
                </a:ext>
              </a:extLst>
            </p:cNvPr>
            <p:cNvSpPr/>
            <p:nvPr/>
          </p:nvSpPr>
          <p:spPr>
            <a:xfrm>
              <a:off x="395536" y="1107852"/>
              <a:ext cx="7272808" cy="52094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a:p>
          </p:txBody>
        </p:sp>
        <p:sp>
          <p:nvSpPr>
            <p:cNvPr id="12" name="2 Marcador de contenido">
              <a:extLst>
                <a:ext uri="{FF2B5EF4-FFF2-40B4-BE49-F238E27FC236}">
                  <a16:creationId xmlns:a16="http://schemas.microsoft.com/office/drawing/2014/main" id="{A7FBBAF4-D12F-B5EE-7327-4B560AAE747A}"/>
                </a:ext>
              </a:extLst>
            </p:cNvPr>
            <p:cNvSpPr txBox="1">
              <a:spLocks/>
            </p:cNvSpPr>
            <p:nvPr/>
          </p:nvSpPr>
          <p:spPr>
            <a:xfrm>
              <a:off x="1187624" y="1107852"/>
              <a:ext cx="6120680" cy="6649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ES" sz="2400" dirty="0">
                  <a:solidFill>
                    <a:schemeClr val="tx2">
                      <a:lumMod val="75000"/>
                    </a:schemeClr>
                  </a:solidFill>
                </a:rPr>
                <a:t>3. </a:t>
              </a:r>
              <a:r>
                <a:rPr lang="es-ES" sz="2400" dirty="0"/>
                <a:t>Cumplimiento del principio DNSH (1)</a:t>
              </a:r>
              <a:endParaRPr lang="es-ES" sz="2400" dirty="0">
                <a:solidFill>
                  <a:schemeClr val="tx2">
                    <a:lumMod val="75000"/>
                  </a:schemeClr>
                </a:solidFill>
              </a:endParaRPr>
            </a:p>
          </p:txBody>
        </p:sp>
      </p:grpSp>
      <p:sp>
        <p:nvSpPr>
          <p:cNvPr id="15" name="6 CuadroTexto">
            <a:extLst>
              <a:ext uri="{FF2B5EF4-FFF2-40B4-BE49-F238E27FC236}">
                <a16:creationId xmlns:a16="http://schemas.microsoft.com/office/drawing/2014/main" id="{5999DBE6-95EE-DAE1-62AD-33BC6D533EF8}"/>
              </a:ext>
            </a:extLst>
          </p:cNvPr>
          <p:cNvSpPr txBox="1"/>
          <p:nvPr/>
        </p:nvSpPr>
        <p:spPr>
          <a:xfrm>
            <a:off x="1178292" y="1829225"/>
            <a:ext cx="8392054" cy="3924151"/>
          </a:xfrm>
          <a:prstGeom prst="rect">
            <a:avLst/>
          </a:prstGeom>
          <a:noFill/>
        </p:spPr>
        <p:txBody>
          <a:bodyPr wrap="square">
            <a:spAutoFit/>
          </a:bodyPr>
          <a:lstStyle/>
          <a:p>
            <a:pPr marL="342900" indent="-342900">
              <a:spcAft>
                <a:spcPts val="1200"/>
              </a:spcAft>
              <a:buFont typeface="Arial" panose="020B0604020202020204" pitchFamily="34" charset="0"/>
              <a:buChar char="•"/>
              <a:defRPr/>
            </a:pPr>
            <a:r>
              <a:rPr lang="es-ES" sz="2400" b="1" dirty="0"/>
              <a:t>Establecer el ciclo de vida </a:t>
            </a:r>
            <a:r>
              <a:rPr lang="es-ES" sz="2400" dirty="0"/>
              <a:t>de la actividad: considerar efectos durante todo el ciclo de vida de la actuación, con afecciones directas e indirectas primarias</a:t>
            </a:r>
          </a:p>
          <a:p>
            <a:pPr marL="342900" indent="-342900">
              <a:spcAft>
                <a:spcPts val="1200"/>
              </a:spcAft>
              <a:buFont typeface="Arial" panose="020B0604020202020204" pitchFamily="34" charset="0"/>
              <a:buChar char="•"/>
              <a:defRPr/>
            </a:pPr>
            <a:r>
              <a:rPr lang="es-ES" sz="2400" b="1" dirty="0"/>
              <a:t>Cumplir con los 6 objetivos medioambientales</a:t>
            </a:r>
            <a:r>
              <a:rPr lang="es-ES" sz="2400" dirty="0"/>
              <a:t>:</a:t>
            </a:r>
          </a:p>
          <a:p>
            <a:pPr marL="800100" lvl="1" indent="-342900">
              <a:spcAft>
                <a:spcPts val="600"/>
              </a:spcAft>
              <a:buFont typeface="Arial" panose="020B0604020202020204" pitchFamily="34" charset="0"/>
              <a:buChar char="•"/>
              <a:defRPr/>
            </a:pPr>
            <a:r>
              <a:rPr lang="es-ES" dirty="0"/>
              <a:t>Mitigación del Cambio Climático</a:t>
            </a:r>
          </a:p>
          <a:p>
            <a:pPr marL="800100" lvl="1" indent="-342900">
              <a:spcAft>
                <a:spcPts val="600"/>
              </a:spcAft>
              <a:buFont typeface="Arial" panose="020B0604020202020204" pitchFamily="34" charset="0"/>
              <a:buChar char="•"/>
              <a:defRPr/>
            </a:pPr>
            <a:r>
              <a:rPr lang="es-ES" dirty="0"/>
              <a:t>Adaptación al cambio climático</a:t>
            </a:r>
          </a:p>
          <a:p>
            <a:pPr marL="800100" lvl="1" indent="-342900">
              <a:spcAft>
                <a:spcPts val="600"/>
              </a:spcAft>
              <a:buFont typeface="Arial" panose="020B0604020202020204" pitchFamily="34" charset="0"/>
              <a:buChar char="•"/>
              <a:defRPr/>
            </a:pPr>
            <a:r>
              <a:rPr lang="es-ES" dirty="0"/>
              <a:t>Utilización y protección sostenible de los recursos hídricos y marinos</a:t>
            </a:r>
          </a:p>
          <a:p>
            <a:pPr marL="800100" lvl="1" indent="-342900">
              <a:spcAft>
                <a:spcPts val="600"/>
              </a:spcAft>
              <a:buFont typeface="Arial" panose="020B0604020202020204" pitchFamily="34" charset="0"/>
              <a:buChar char="•"/>
              <a:defRPr/>
            </a:pPr>
            <a:r>
              <a:rPr lang="es-ES" dirty="0"/>
              <a:t>Transición a una economía circular (prevención y reciclado de residuos)</a:t>
            </a:r>
          </a:p>
          <a:p>
            <a:pPr marL="800100" lvl="1" indent="-342900">
              <a:spcAft>
                <a:spcPts val="600"/>
              </a:spcAft>
              <a:buFont typeface="Arial" panose="020B0604020202020204" pitchFamily="34" charset="0"/>
              <a:buChar char="•"/>
              <a:defRPr/>
            </a:pPr>
            <a:r>
              <a:rPr lang="es-ES" dirty="0"/>
              <a:t>Prevención y control de la contaminación</a:t>
            </a:r>
          </a:p>
          <a:p>
            <a:pPr marL="800100" lvl="1" indent="-342900">
              <a:spcAft>
                <a:spcPts val="600"/>
              </a:spcAft>
              <a:buFont typeface="Arial" panose="020B0604020202020204" pitchFamily="34" charset="0"/>
              <a:buChar char="•"/>
              <a:defRPr/>
            </a:pPr>
            <a:r>
              <a:rPr lang="es-ES" dirty="0"/>
              <a:t>Protección y restauración de la biodiversidad y los ecosistemas</a:t>
            </a:r>
          </a:p>
        </p:txBody>
      </p:sp>
    </p:spTree>
    <p:extLst>
      <p:ext uri="{BB962C8B-B14F-4D97-AF65-F5344CB8AC3E}">
        <p14:creationId xmlns:p14="http://schemas.microsoft.com/office/powerpoint/2010/main" val="1681232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25C918AA-1943-A672-6667-8D79B0D129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87430" y="523053"/>
            <a:ext cx="1738536" cy="36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a:extLst>
              <a:ext uri="{FF2B5EF4-FFF2-40B4-BE49-F238E27FC236}">
                <a16:creationId xmlns:a16="http://schemas.microsoft.com/office/drawing/2014/main" id="{04E7B63D-E3A3-8948-4F59-2AA66B421A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211" t="9160" r="6877" b="20610"/>
          <a:stretch/>
        </p:blipFill>
        <p:spPr bwMode="auto">
          <a:xfrm>
            <a:off x="5965273" y="114301"/>
            <a:ext cx="2988227"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3 Grupo">
            <a:extLst>
              <a:ext uri="{FF2B5EF4-FFF2-40B4-BE49-F238E27FC236}">
                <a16:creationId xmlns:a16="http://schemas.microsoft.com/office/drawing/2014/main" id="{E2F67C0E-419B-9C3C-6789-B838B81C0523}"/>
              </a:ext>
            </a:extLst>
          </p:cNvPr>
          <p:cNvGrpSpPr/>
          <p:nvPr/>
        </p:nvGrpSpPr>
        <p:grpSpPr>
          <a:xfrm>
            <a:off x="375972" y="1278660"/>
            <a:ext cx="7272808" cy="664964"/>
            <a:chOff x="395536" y="1107852"/>
            <a:chExt cx="7272808" cy="664964"/>
          </a:xfrm>
        </p:grpSpPr>
        <p:sp>
          <p:nvSpPr>
            <p:cNvPr id="5" name="9 Rectángulo redondeado">
              <a:extLst>
                <a:ext uri="{FF2B5EF4-FFF2-40B4-BE49-F238E27FC236}">
                  <a16:creationId xmlns:a16="http://schemas.microsoft.com/office/drawing/2014/main" id="{9ED307B3-669C-513A-3E1E-E052CD891249}"/>
                </a:ext>
              </a:extLst>
            </p:cNvPr>
            <p:cNvSpPr/>
            <p:nvPr/>
          </p:nvSpPr>
          <p:spPr>
            <a:xfrm>
              <a:off x="395536" y="1107852"/>
              <a:ext cx="7272808" cy="52094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a:p>
          </p:txBody>
        </p:sp>
        <p:sp>
          <p:nvSpPr>
            <p:cNvPr id="12" name="2 Marcador de contenido">
              <a:extLst>
                <a:ext uri="{FF2B5EF4-FFF2-40B4-BE49-F238E27FC236}">
                  <a16:creationId xmlns:a16="http://schemas.microsoft.com/office/drawing/2014/main" id="{A7FBBAF4-D12F-B5EE-7327-4B560AAE747A}"/>
                </a:ext>
              </a:extLst>
            </p:cNvPr>
            <p:cNvSpPr txBox="1">
              <a:spLocks/>
            </p:cNvSpPr>
            <p:nvPr/>
          </p:nvSpPr>
          <p:spPr>
            <a:xfrm>
              <a:off x="1187624" y="1107852"/>
              <a:ext cx="6120680" cy="6649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ES" sz="2400" dirty="0">
                  <a:solidFill>
                    <a:schemeClr val="tx2">
                      <a:lumMod val="75000"/>
                    </a:schemeClr>
                  </a:solidFill>
                </a:rPr>
                <a:t>3. </a:t>
              </a:r>
              <a:r>
                <a:rPr lang="es-ES" sz="2400" dirty="0"/>
                <a:t>Cumplimiento del principio DNSH (2)</a:t>
              </a:r>
              <a:endParaRPr lang="es-ES" sz="2400" dirty="0">
                <a:solidFill>
                  <a:schemeClr val="tx2">
                    <a:lumMod val="75000"/>
                  </a:schemeClr>
                </a:solidFill>
              </a:endParaRPr>
            </a:p>
          </p:txBody>
        </p:sp>
      </p:grpSp>
      <p:sp>
        <p:nvSpPr>
          <p:cNvPr id="15" name="6 CuadroTexto">
            <a:extLst>
              <a:ext uri="{FF2B5EF4-FFF2-40B4-BE49-F238E27FC236}">
                <a16:creationId xmlns:a16="http://schemas.microsoft.com/office/drawing/2014/main" id="{5999DBE6-95EE-DAE1-62AD-33BC6D533EF8}"/>
              </a:ext>
            </a:extLst>
          </p:cNvPr>
          <p:cNvSpPr txBox="1"/>
          <p:nvPr/>
        </p:nvSpPr>
        <p:spPr>
          <a:xfrm>
            <a:off x="1178291" y="1829225"/>
            <a:ext cx="10383539" cy="2092881"/>
          </a:xfrm>
          <a:prstGeom prst="rect">
            <a:avLst/>
          </a:prstGeom>
          <a:noFill/>
        </p:spPr>
        <p:txBody>
          <a:bodyPr wrap="square">
            <a:spAutoFit/>
          </a:bodyPr>
          <a:lstStyle/>
          <a:p>
            <a:pPr marL="342900" indent="-342900" algn="just">
              <a:spcAft>
                <a:spcPts val="1200"/>
              </a:spcAft>
              <a:buFont typeface="Arial" panose="020B0604020202020204" pitchFamily="34" charset="0"/>
              <a:buChar char="•"/>
              <a:defRPr/>
            </a:pPr>
            <a:r>
              <a:rPr lang="es-ES" sz="2400" dirty="0"/>
              <a:t>ACTIVIDADES NO ELEGIBLES: </a:t>
            </a:r>
            <a:r>
              <a:rPr lang="es-ES" sz="1200" dirty="0"/>
              <a:t>1. Construcción de refinerías de crudo, centrales térmicas de carbón y proyectos que impliquen la extracción de petróleo o gas natural, debido al perjuicio al objetivo de mitigación del cambio climático. 2. Actividades relacionadas con los combustibles fósiles, incluida la utilización ulterior de los mismos. 3. Actividades y activos en el marco del régimen de comercio de derechos de emisión de la UE (RCDE) en relación con las cuales se prevea que las emisiones de gases de efecto invernadero que van a provocar no se situarán por debajo de los parámetros de referencia pertinentes […]. 4. Compensación de los costes indirectos del RCDE. 5. Actividades relacionadas con vertederos de residuos e incineradoras […]. 6. Actividades relacionadas con plantas de tratamiento mecánico-biológico […]. 7. Actividades en las que la eliminación a largo plazo de residuos pueda causar daños al medio ambiente.</a:t>
            </a:r>
          </a:p>
          <a:p>
            <a:pPr marL="342900" indent="-342900">
              <a:spcAft>
                <a:spcPts val="1200"/>
              </a:spcAft>
              <a:buFont typeface="Arial" panose="020B0604020202020204" pitchFamily="34" charset="0"/>
              <a:buChar char="•"/>
              <a:defRPr/>
            </a:pPr>
            <a:r>
              <a:rPr lang="es-ES" sz="2400" dirty="0"/>
              <a:t>ACTIVIDADES ELEGIBLES:</a:t>
            </a:r>
          </a:p>
        </p:txBody>
      </p:sp>
      <p:pic>
        <p:nvPicPr>
          <p:cNvPr id="4" name="Imagen 3">
            <a:extLst>
              <a:ext uri="{FF2B5EF4-FFF2-40B4-BE49-F238E27FC236}">
                <a16:creationId xmlns:a16="http://schemas.microsoft.com/office/drawing/2014/main" id="{038E1BD7-F735-B9F2-AA44-5CEFE4DF0469}"/>
              </a:ext>
            </a:extLst>
          </p:cNvPr>
          <p:cNvPicPr>
            <a:picLocks noChangeAspect="1"/>
          </p:cNvPicPr>
          <p:nvPr/>
        </p:nvPicPr>
        <p:blipFill rotWithShape="1">
          <a:blip r:embed="rId4"/>
          <a:srcRect l="68788" t="12738" r="11150" b="68953"/>
          <a:stretch/>
        </p:blipFill>
        <p:spPr>
          <a:xfrm>
            <a:off x="4947855" y="3298045"/>
            <a:ext cx="6120680" cy="2188279"/>
          </a:xfrm>
          <a:prstGeom prst="rect">
            <a:avLst/>
          </a:prstGeom>
        </p:spPr>
      </p:pic>
    </p:spTree>
    <p:extLst>
      <p:ext uri="{BB962C8B-B14F-4D97-AF65-F5344CB8AC3E}">
        <p14:creationId xmlns:p14="http://schemas.microsoft.com/office/powerpoint/2010/main" val="1979967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25C918AA-1943-A672-6667-8D79B0D129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87430" y="523053"/>
            <a:ext cx="1738536" cy="36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a:extLst>
              <a:ext uri="{FF2B5EF4-FFF2-40B4-BE49-F238E27FC236}">
                <a16:creationId xmlns:a16="http://schemas.microsoft.com/office/drawing/2014/main" id="{04E7B63D-E3A3-8948-4F59-2AA66B421A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211" t="9160" r="6877" b="20610"/>
          <a:stretch/>
        </p:blipFill>
        <p:spPr bwMode="auto">
          <a:xfrm>
            <a:off x="5965273" y="114301"/>
            <a:ext cx="2988227"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3 Grupo">
            <a:extLst>
              <a:ext uri="{FF2B5EF4-FFF2-40B4-BE49-F238E27FC236}">
                <a16:creationId xmlns:a16="http://schemas.microsoft.com/office/drawing/2014/main" id="{E2F67C0E-419B-9C3C-6789-B838B81C0523}"/>
              </a:ext>
            </a:extLst>
          </p:cNvPr>
          <p:cNvGrpSpPr/>
          <p:nvPr/>
        </p:nvGrpSpPr>
        <p:grpSpPr>
          <a:xfrm>
            <a:off x="476950" y="1278660"/>
            <a:ext cx="7272808" cy="664964"/>
            <a:chOff x="395536" y="1107852"/>
            <a:chExt cx="7272808" cy="664964"/>
          </a:xfrm>
        </p:grpSpPr>
        <p:sp>
          <p:nvSpPr>
            <p:cNvPr id="5" name="9 Rectángulo redondeado">
              <a:extLst>
                <a:ext uri="{FF2B5EF4-FFF2-40B4-BE49-F238E27FC236}">
                  <a16:creationId xmlns:a16="http://schemas.microsoft.com/office/drawing/2014/main" id="{9ED307B3-669C-513A-3E1E-E052CD891249}"/>
                </a:ext>
              </a:extLst>
            </p:cNvPr>
            <p:cNvSpPr/>
            <p:nvPr/>
          </p:nvSpPr>
          <p:spPr>
            <a:xfrm>
              <a:off x="395536" y="1107852"/>
              <a:ext cx="7272808" cy="52094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a:p>
          </p:txBody>
        </p:sp>
        <p:sp>
          <p:nvSpPr>
            <p:cNvPr id="12" name="2 Marcador de contenido">
              <a:extLst>
                <a:ext uri="{FF2B5EF4-FFF2-40B4-BE49-F238E27FC236}">
                  <a16:creationId xmlns:a16="http://schemas.microsoft.com/office/drawing/2014/main" id="{A7FBBAF4-D12F-B5EE-7327-4B560AAE747A}"/>
                </a:ext>
              </a:extLst>
            </p:cNvPr>
            <p:cNvSpPr txBox="1">
              <a:spLocks/>
            </p:cNvSpPr>
            <p:nvPr/>
          </p:nvSpPr>
          <p:spPr>
            <a:xfrm>
              <a:off x="1187624" y="1107852"/>
              <a:ext cx="6120680" cy="6649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ES" sz="2400" dirty="0">
                  <a:solidFill>
                    <a:schemeClr val="tx2">
                      <a:lumMod val="75000"/>
                    </a:schemeClr>
                  </a:solidFill>
                </a:rPr>
                <a:t>4. Características de las entidades proponentes</a:t>
              </a:r>
            </a:p>
          </p:txBody>
        </p:sp>
      </p:grpSp>
      <p:sp>
        <p:nvSpPr>
          <p:cNvPr id="15" name="6 CuadroTexto">
            <a:extLst>
              <a:ext uri="{FF2B5EF4-FFF2-40B4-BE49-F238E27FC236}">
                <a16:creationId xmlns:a16="http://schemas.microsoft.com/office/drawing/2014/main" id="{5999DBE6-95EE-DAE1-62AD-33BC6D533EF8}"/>
              </a:ext>
            </a:extLst>
          </p:cNvPr>
          <p:cNvSpPr txBox="1"/>
          <p:nvPr/>
        </p:nvSpPr>
        <p:spPr>
          <a:xfrm>
            <a:off x="1279270" y="1829225"/>
            <a:ext cx="6758520" cy="830997"/>
          </a:xfrm>
          <a:prstGeom prst="rect">
            <a:avLst/>
          </a:prstGeom>
          <a:noFill/>
        </p:spPr>
        <p:txBody>
          <a:bodyPr wrap="square">
            <a:spAutoFit/>
          </a:bodyPr>
          <a:lstStyle/>
          <a:p>
            <a:pPr marL="342900" indent="-342900">
              <a:spcAft>
                <a:spcPts val="1200"/>
              </a:spcAft>
              <a:buFont typeface="Arial" panose="020B0604020202020204" pitchFamily="34" charset="0"/>
              <a:buChar char="•"/>
              <a:defRPr/>
            </a:pPr>
            <a:r>
              <a:rPr lang="es-ES" sz="2400" dirty="0"/>
              <a:t>Importante para definir solvencias y confirmar la no duplicidad de ayudas</a:t>
            </a:r>
          </a:p>
        </p:txBody>
      </p:sp>
      <p:grpSp>
        <p:nvGrpSpPr>
          <p:cNvPr id="16" name="11 Grupo">
            <a:extLst>
              <a:ext uri="{FF2B5EF4-FFF2-40B4-BE49-F238E27FC236}">
                <a16:creationId xmlns:a16="http://schemas.microsoft.com/office/drawing/2014/main" id="{6D476C53-4199-19C8-CA71-747421A5BEAB}"/>
              </a:ext>
            </a:extLst>
          </p:cNvPr>
          <p:cNvGrpSpPr/>
          <p:nvPr/>
        </p:nvGrpSpPr>
        <p:grpSpPr>
          <a:xfrm>
            <a:off x="476950" y="2869211"/>
            <a:ext cx="7272808" cy="688206"/>
            <a:chOff x="395536" y="1179860"/>
            <a:chExt cx="7272808" cy="688206"/>
          </a:xfrm>
        </p:grpSpPr>
        <p:sp>
          <p:nvSpPr>
            <p:cNvPr id="17" name="12 Rectángulo redondeado">
              <a:extLst>
                <a:ext uri="{FF2B5EF4-FFF2-40B4-BE49-F238E27FC236}">
                  <a16:creationId xmlns:a16="http://schemas.microsoft.com/office/drawing/2014/main" id="{FA1C1632-3CD6-CB9F-2E25-A49B877D4B4E}"/>
                </a:ext>
              </a:extLst>
            </p:cNvPr>
            <p:cNvSpPr/>
            <p:nvPr/>
          </p:nvSpPr>
          <p:spPr>
            <a:xfrm>
              <a:off x="395536" y="1179860"/>
              <a:ext cx="7272808" cy="52094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a:p>
          </p:txBody>
        </p:sp>
        <p:sp>
          <p:nvSpPr>
            <p:cNvPr id="18" name="2 Marcador de contenido">
              <a:extLst>
                <a:ext uri="{FF2B5EF4-FFF2-40B4-BE49-F238E27FC236}">
                  <a16:creationId xmlns:a16="http://schemas.microsoft.com/office/drawing/2014/main" id="{C571FD6A-AB8F-A0AA-0D80-A915B9C87AC6}"/>
                </a:ext>
              </a:extLst>
            </p:cNvPr>
            <p:cNvSpPr txBox="1">
              <a:spLocks/>
            </p:cNvSpPr>
            <p:nvPr/>
          </p:nvSpPr>
          <p:spPr>
            <a:xfrm>
              <a:off x="1187624" y="1203102"/>
              <a:ext cx="6120680" cy="6649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ES" sz="2400" dirty="0">
                  <a:solidFill>
                    <a:schemeClr val="tx2">
                      <a:lumMod val="75000"/>
                    </a:schemeClr>
                  </a:solidFill>
                </a:rPr>
                <a:t>5. Criterios de Avance</a:t>
              </a:r>
            </a:p>
          </p:txBody>
        </p:sp>
      </p:grpSp>
      <p:sp>
        <p:nvSpPr>
          <p:cNvPr id="19" name="14 CuadroTexto">
            <a:extLst>
              <a:ext uri="{FF2B5EF4-FFF2-40B4-BE49-F238E27FC236}">
                <a16:creationId xmlns:a16="http://schemas.microsoft.com/office/drawing/2014/main" id="{6690C115-177B-F50E-4B7F-0E3E1CF9F6F8}"/>
              </a:ext>
            </a:extLst>
          </p:cNvPr>
          <p:cNvSpPr txBox="1"/>
          <p:nvPr/>
        </p:nvSpPr>
        <p:spPr>
          <a:xfrm>
            <a:off x="1311937" y="3485409"/>
            <a:ext cx="7090918" cy="461665"/>
          </a:xfrm>
          <a:prstGeom prst="rect">
            <a:avLst/>
          </a:prstGeom>
          <a:noFill/>
        </p:spPr>
        <p:txBody>
          <a:bodyPr wrap="square">
            <a:spAutoFit/>
          </a:bodyPr>
          <a:lstStyle/>
          <a:p>
            <a:pPr marL="342900" indent="-342900">
              <a:spcAft>
                <a:spcPts val="1200"/>
              </a:spcAft>
              <a:buFont typeface="Arial" panose="020B0604020202020204" pitchFamily="34" charset="0"/>
              <a:buChar char="•"/>
              <a:defRPr/>
            </a:pPr>
            <a:r>
              <a:rPr lang="es-ES" sz="2400" dirty="0"/>
              <a:t>Saltos TRL. Uso de indicadores y su monitorización</a:t>
            </a:r>
          </a:p>
        </p:txBody>
      </p:sp>
      <p:grpSp>
        <p:nvGrpSpPr>
          <p:cNvPr id="20" name="15 Grupo">
            <a:extLst>
              <a:ext uri="{FF2B5EF4-FFF2-40B4-BE49-F238E27FC236}">
                <a16:creationId xmlns:a16="http://schemas.microsoft.com/office/drawing/2014/main" id="{4A047F5F-0D36-6F7C-5E2A-4A6DC856ADC9}"/>
              </a:ext>
            </a:extLst>
          </p:cNvPr>
          <p:cNvGrpSpPr/>
          <p:nvPr/>
        </p:nvGrpSpPr>
        <p:grpSpPr>
          <a:xfrm>
            <a:off x="548958" y="4279754"/>
            <a:ext cx="7272808" cy="688206"/>
            <a:chOff x="395536" y="1179860"/>
            <a:chExt cx="7272808" cy="688206"/>
          </a:xfrm>
        </p:grpSpPr>
        <p:sp>
          <p:nvSpPr>
            <p:cNvPr id="21" name="16 Rectángulo redondeado">
              <a:extLst>
                <a:ext uri="{FF2B5EF4-FFF2-40B4-BE49-F238E27FC236}">
                  <a16:creationId xmlns:a16="http://schemas.microsoft.com/office/drawing/2014/main" id="{5A259244-ADBD-7B13-0DB5-8C6FA58D466D}"/>
                </a:ext>
              </a:extLst>
            </p:cNvPr>
            <p:cNvSpPr/>
            <p:nvPr/>
          </p:nvSpPr>
          <p:spPr>
            <a:xfrm>
              <a:off x="395536" y="1179860"/>
              <a:ext cx="7272808" cy="52094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a:p>
          </p:txBody>
        </p:sp>
        <p:sp>
          <p:nvSpPr>
            <p:cNvPr id="22" name="2 Marcador de contenido">
              <a:extLst>
                <a:ext uri="{FF2B5EF4-FFF2-40B4-BE49-F238E27FC236}">
                  <a16:creationId xmlns:a16="http://schemas.microsoft.com/office/drawing/2014/main" id="{7865B211-E5DD-ABFE-108E-252450EA57C9}"/>
                </a:ext>
              </a:extLst>
            </p:cNvPr>
            <p:cNvSpPr txBox="1">
              <a:spLocks/>
            </p:cNvSpPr>
            <p:nvPr/>
          </p:nvSpPr>
          <p:spPr>
            <a:xfrm>
              <a:off x="1187624" y="1203102"/>
              <a:ext cx="6120680" cy="6649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ES" sz="2400" dirty="0">
                  <a:solidFill>
                    <a:schemeClr val="tx2">
                      <a:lumMod val="75000"/>
                    </a:schemeClr>
                  </a:solidFill>
                </a:rPr>
                <a:t>6. Plazos</a:t>
              </a:r>
            </a:p>
          </p:txBody>
        </p:sp>
      </p:grpSp>
      <p:sp>
        <p:nvSpPr>
          <p:cNvPr id="23" name="18 CuadroTexto">
            <a:extLst>
              <a:ext uri="{FF2B5EF4-FFF2-40B4-BE49-F238E27FC236}">
                <a16:creationId xmlns:a16="http://schemas.microsoft.com/office/drawing/2014/main" id="{31E13DFC-CA7E-F2CE-49A7-B6E0B34DE92F}"/>
              </a:ext>
            </a:extLst>
          </p:cNvPr>
          <p:cNvSpPr txBox="1"/>
          <p:nvPr/>
        </p:nvSpPr>
        <p:spPr>
          <a:xfrm>
            <a:off x="1383946" y="4925569"/>
            <a:ext cx="6437820" cy="830997"/>
          </a:xfrm>
          <a:prstGeom prst="rect">
            <a:avLst/>
          </a:prstGeom>
          <a:noFill/>
        </p:spPr>
        <p:txBody>
          <a:bodyPr wrap="square">
            <a:spAutoFit/>
          </a:bodyPr>
          <a:lstStyle/>
          <a:p>
            <a:pPr marL="342900" indent="-342900">
              <a:spcAft>
                <a:spcPts val="1200"/>
              </a:spcAft>
              <a:buFont typeface="Arial" panose="020B0604020202020204" pitchFamily="34" charset="0"/>
              <a:buChar char="•"/>
              <a:defRPr/>
            </a:pPr>
            <a:r>
              <a:rPr lang="es-ES" sz="2400" dirty="0"/>
              <a:t>Identificar con fases y saltos TRL. Importante para calendario y posterior certificación</a:t>
            </a:r>
          </a:p>
        </p:txBody>
      </p:sp>
      <p:pic>
        <p:nvPicPr>
          <p:cNvPr id="4" name="Imagen 3">
            <a:extLst>
              <a:ext uri="{FF2B5EF4-FFF2-40B4-BE49-F238E27FC236}">
                <a16:creationId xmlns:a16="http://schemas.microsoft.com/office/drawing/2014/main" id="{C71CB291-39FA-BF8B-1D7D-D2F9FF5B42FC}"/>
              </a:ext>
            </a:extLst>
          </p:cNvPr>
          <p:cNvPicPr>
            <a:picLocks noChangeAspect="1"/>
          </p:cNvPicPr>
          <p:nvPr/>
        </p:nvPicPr>
        <p:blipFill rotWithShape="1">
          <a:blip r:embed="rId4"/>
          <a:srcRect l="78637" t="35524" r="12024" b="50000"/>
          <a:stretch/>
        </p:blipFill>
        <p:spPr>
          <a:xfrm>
            <a:off x="7958752" y="2261937"/>
            <a:ext cx="4010442" cy="2448000"/>
          </a:xfrm>
          <a:prstGeom prst="rect">
            <a:avLst/>
          </a:prstGeom>
        </p:spPr>
      </p:pic>
    </p:spTree>
    <p:extLst>
      <p:ext uri="{BB962C8B-B14F-4D97-AF65-F5344CB8AC3E}">
        <p14:creationId xmlns:p14="http://schemas.microsoft.com/office/powerpoint/2010/main" val="3267377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25C918AA-1943-A672-6667-8D79B0D129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87430" y="523053"/>
            <a:ext cx="1738536" cy="36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a:extLst>
              <a:ext uri="{FF2B5EF4-FFF2-40B4-BE49-F238E27FC236}">
                <a16:creationId xmlns:a16="http://schemas.microsoft.com/office/drawing/2014/main" id="{04E7B63D-E3A3-8948-4F59-2AA66B421A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211" t="9160" r="6877" b="20610"/>
          <a:stretch/>
        </p:blipFill>
        <p:spPr bwMode="auto">
          <a:xfrm>
            <a:off x="5965273" y="114301"/>
            <a:ext cx="2988227"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3 Grupo">
            <a:extLst>
              <a:ext uri="{FF2B5EF4-FFF2-40B4-BE49-F238E27FC236}">
                <a16:creationId xmlns:a16="http://schemas.microsoft.com/office/drawing/2014/main" id="{E2F67C0E-419B-9C3C-6789-B838B81C0523}"/>
              </a:ext>
            </a:extLst>
          </p:cNvPr>
          <p:cNvGrpSpPr/>
          <p:nvPr/>
        </p:nvGrpSpPr>
        <p:grpSpPr>
          <a:xfrm>
            <a:off x="375972" y="1278660"/>
            <a:ext cx="7272808" cy="664964"/>
            <a:chOff x="395536" y="1107852"/>
            <a:chExt cx="7272808" cy="664964"/>
          </a:xfrm>
        </p:grpSpPr>
        <p:sp>
          <p:nvSpPr>
            <p:cNvPr id="5" name="9 Rectángulo redondeado">
              <a:extLst>
                <a:ext uri="{FF2B5EF4-FFF2-40B4-BE49-F238E27FC236}">
                  <a16:creationId xmlns:a16="http://schemas.microsoft.com/office/drawing/2014/main" id="{9ED307B3-669C-513A-3E1E-E052CD891249}"/>
                </a:ext>
              </a:extLst>
            </p:cNvPr>
            <p:cNvSpPr/>
            <p:nvPr/>
          </p:nvSpPr>
          <p:spPr>
            <a:xfrm>
              <a:off x="395536" y="1107852"/>
              <a:ext cx="7272808" cy="52094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a:p>
          </p:txBody>
        </p:sp>
        <p:sp>
          <p:nvSpPr>
            <p:cNvPr id="12" name="2 Marcador de contenido">
              <a:extLst>
                <a:ext uri="{FF2B5EF4-FFF2-40B4-BE49-F238E27FC236}">
                  <a16:creationId xmlns:a16="http://schemas.microsoft.com/office/drawing/2014/main" id="{A7FBBAF4-D12F-B5EE-7327-4B560AAE747A}"/>
                </a:ext>
              </a:extLst>
            </p:cNvPr>
            <p:cNvSpPr txBox="1">
              <a:spLocks/>
            </p:cNvSpPr>
            <p:nvPr/>
          </p:nvSpPr>
          <p:spPr>
            <a:xfrm>
              <a:off x="1187624" y="1107852"/>
              <a:ext cx="6480720" cy="6649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ES" sz="2400" dirty="0">
                  <a:solidFill>
                    <a:schemeClr val="tx2">
                      <a:lumMod val="75000"/>
                    </a:schemeClr>
                  </a:solidFill>
                </a:rPr>
                <a:t>7. </a:t>
              </a:r>
              <a:r>
                <a:rPr lang="es-ES" sz="2400" dirty="0"/>
                <a:t>Valoración económica de la solución propuesta</a:t>
              </a:r>
              <a:endParaRPr lang="es-ES" sz="2400" dirty="0">
                <a:solidFill>
                  <a:schemeClr val="tx2">
                    <a:lumMod val="75000"/>
                  </a:schemeClr>
                </a:solidFill>
              </a:endParaRPr>
            </a:p>
          </p:txBody>
        </p:sp>
      </p:grpSp>
      <p:graphicFrame>
        <p:nvGraphicFramePr>
          <p:cNvPr id="3" name="Tabla 2">
            <a:extLst>
              <a:ext uri="{FF2B5EF4-FFF2-40B4-BE49-F238E27FC236}">
                <a16:creationId xmlns:a16="http://schemas.microsoft.com/office/drawing/2014/main" id="{529F4845-5683-5A8B-4FAB-0AB56C8897FA}"/>
              </a:ext>
            </a:extLst>
          </p:cNvPr>
          <p:cNvGraphicFramePr>
            <a:graphicFrameLocks noGrp="1"/>
          </p:cNvGraphicFramePr>
          <p:nvPr>
            <p:extLst>
              <p:ext uri="{D42A27DB-BD31-4B8C-83A1-F6EECF244321}">
                <p14:modId xmlns:p14="http://schemas.microsoft.com/office/powerpoint/2010/main" val="3176897235"/>
              </p:ext>
            </p:extLst>
          </p:nvPr>
        </p:nvGraphicFramePr>
        <p:xfrm>
          <a:off x="5604206" y="1943624"/>
          <a:ext cx="5217127" cy="3637280"/>
        </p:xfrm>
        <a:graphic>
          <a:graphicData uri="http://schemas.openxmlformats.org/drawingml/2006/table">
            <a:tbl>
              <a:tblPr firstRow="1" firstCol="1" bandRow="1">
                <a:tableStyleId>{5C22544A-7EE6-4342-B048-85BDC9FD1C3A}</a:tableStyleId>
              </a:tblPr>
              <a:tblGrid>
                <a:gridCol w="2014457">
                  <a:extLst>
                    <a:ext uri="{9D8B030D-6E8A-4147-A177-3AD203B41FA5}">
                      <a16:colId xmlns:a16="http://schemas.microsoft.com/office/drawing/2014/main" val="1714597584"/>
                    </a:ext>
                  </a:extLst>
                </a:gridCol>
                <a:gridCol w="848979">
                  <a:extLst>
                    <a:ext uri="{9D8B030D-6E8A-4147-A177-3AD203B41FA5}">
                      <a16:colId xmlns:a16="http://schemas.microsoft.com/office/drawing/2014/main" val="3043230573"/>
                    </a:ext>
                  </a:extLst>
                </a:gridCol>
                <a:gridCol w="2353691">
                  <a:extLst>
                    <a:ext uri="{9D8B030D-6E8A-4147-A177-3AD203B41FA5}">
                      <a16:colId xmlns:a16="http://schemas.microsoft.com/office/drawing/2014/main" val="2130981146"/>
                    </a:ext>
                  </a:extLst>
                </a:gridCol>
              </a:tblGrid>
              <a:tr h="257736">
                <a:tc>
                  <a:txBody>
                    <a:bodyPr/>
                    <a:lstStyle/>
                    <a:p>
                      <a:pPr algn="just">
                        <a:lnSpc>
                          <a:spcPct val="115000"/>
                        </a:lnSpc>
                        <a:spcAft>
                          <a:spcPts val="1000"/>
                        </a:spcAft>
                      </a:pPr>
                      <a:r>
                        <a:rPr lang="es-ES_tradnl" sz="1800" dirty="0">
                          <a:effectLst/>
                        </a:rPr>
                        <a:t>INVERSIONES ACTIVOS FIJOS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s-ES_tradnl" sz="1800">
                          <a:effectLst/>
                        </a:rPr>
                        <a:t> </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s-ES_tradnl" sz="1800" dirty="0">
                          <a:effectLst/>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09646961"/>
                  </a:ext>
                </a:extLst>
              </a:tr>
              <a:tr h="257736">
                <a:tc>
                  <a:txBody>
                    <a:bodyPr/>
                    <a:lstStyle/>
                    <a:p>
                      <a:pPr algn="just">
                        <a:lnSpc>
                          <a:spcPct val="115000"/>
                        </a:lnSpc>
                        <a:spcAft>
                          <a:spcPts val="1000"/>
                        </a:spcAft>
                      </a:pPr>
                      <a:r>
                        <a:rPr lang="es-ES_tradnl" sz="1800">
                          <a:effectLst/>
                        </a:rPr>
                        <a:t>PERSONAL</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s-ES_tradnl" sz="1800" dirty="0">
                          <a:effectLst/>
                        </a:rPr>
                        <a:t>HORAS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s-ES_tradnl" sz="1800" dirty="0">
                          <a:effectLst/>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30583547"/>
                  </a:ext>
                </a:extLst>
              </a:tr>
              <a:tr h="257736">
                <a:tc>
                  <a:txBody>
                    <a:bodyPr/>
                    <a:lstStyle/>
                    <a:p>
                      <a:pPr algn="r">
                        <a:lnSpc>
                          <a:spcPct val="115000"/>
                        </a:lnSpc>
                        <a:spcAft>
                          <a:spcPts val="1000"/>
                        </a:spcAft>
                      </a:pPr>
                      <a:r>
                        <a:rPr lang="es-ES_tradnl" sz="1800" dirty="0">
                          <a:effectLst/>
                        </a:rPr>
                        <a:t>        Titulados universitarios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s-ES_tradnl" sz="1800">
                          <a:effectLst/>
                        </a:rPr>
                        <a:t>     </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s-ES_tradnl" sz="1800" dirty="0">
                          <a:effectLst/>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7339373"/>
                  </a:ext>
                </a:extLst>
              </a:tr>
              <a:tr h="257736">
                <a:tc>
                  <a:txBody>
                    <a:bodyPr/>
                    <a:lstStyle/>
                    <a:p>
                      <a:pPr algn="r">
                        <a:lnSpc>
                          <a:spcPct val="115000"/>
                        </a:lnSpc>
                        <a:spcAft>
                          <a:spcPts val="1000"/>
                        </a:spcAft>
                      </a:pPr>
                      <a:r>
                        <a:rPr lang="es-ES_tradnl" sz="1800" dirty="0">
                          <a:effectLst/>
                        </a:rPr>
                        <a:t>        No Titulados universitarios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s-ES_tradnl" sz="1800">
                          <a:effectLst/>
                        </a:rPr>
                        <a:t>     </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s-ES_tradnl" sz="1800" dirty="0">
                          <a:effectLst/>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44611000"/>
                  </a:ext>
                </a:extLst>
              </a:tr>
              <a:tr h="257736">
                <a:tc>
                  <a:txBody>
                    <a:bodyPr/>
                    <a:lstStyle/>
                    <a:p>
                      <a:pPr algn="just">
                        <a:lnSpc>
                          <a:spcPct val="115000"/>
                        </a:lnSpc>
                        <a:spcAft>
                          <a:spcPts val="1000"/>
                        </a:spcAft>
                      </a:pPr>
                      <a:r>
                        <a:rPr lang="es-ES_tradnl" sz="1800">
                          <a:effectLst/>
                        </a:rPr>
                        <a:t>MATERIALES</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s-ES_tradnl" sz="1800">
                          <a:effectLst/>
                        </a:rPr>
                        <a:t> </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s-ES_tradnl" sz="1800" dirty="0">
                          <a:effectLst/>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62007495"/>
                  </a:ext>
                </a:extLst>
              </a:tr>
              <a:tr h="257736">
                <a:tc>
                  <a:txBody>
                    <a:bodyPr/>
                    <a:lstStyle/>
                    <a:p>
                      <a:pPr algn="just">
                        <a:lnSpc>
                          <a:spcPct val="115000"/>
                        </a:lnSpc>
                        <a:spcAft>
                          <a:spcPts val="1000"/>
                        </a:spcAft>
                      </a:pPr>
                      <a:r>
                        <a:rPr lang="es-ES_tradnl" sz="1800">
                          <a:effectLst/>
                        </a:rPr>
                        <a:t>COLABORACIONES EXTERNAS</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s-ES_tradnl" sz="1800">
                          <a:effectLst/>
                        </a:rPr>
                        <a:t> </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s-ES_tradnl" sz="1800" dirty="0">
                          <a:effectLst/>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2824275"/>
                  </a:ext>
                </a:extLst>
              </a:tr>
              <a:tr h="257736">
                <a:tc>
                  <a:txBody>
                    <a:bodyPr/>
                    <a:lstStyle/>
                    <a:p>
                      <a:pPr algn="just">
                        <a:lnSpc>
                          <a:spcPct val="115000"/>
                        </a:lnSpc>
                        <a:spcAft>
                          <a:spcPts val="1000"/>
                        </a:spcAft>
                      </a:pPr>
                      <a:r>
                        <a:rPr lang="es-ES_tradnl" sz="1800">
                          <a:effectLst/>
                        </a:rPr>
                        <a:t>OTROS GASTOS</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s-ES_tradnl" sz="1800">
                          <a:effectLst/>
                        </a:rPr>
                        <a:t> </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s-ES_tradnl" sz="1800" dirty="0">
                          <a:effectLst/>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3868565"/>
                  </a:ext>
                </a:extLst>
              </a:tr>
              <a:tr h="257736">
                <a:tc>
                  <a:txBody>
                    <a:bodyPr/>
                    <a:lstStyle/>
                    <a:p>
                      <a:pPr algn="just">
                        <a:lnSpc>
                          <a:spcPct val="115000"/>
                        </a:lnSpc>
                        <a:spcAft>
                          <a:spcPts val="1000"/>
                        </a:spcAft>
                      </a:pPr>
                      <a:r>
                        <a:rPr lang="es-ES_tradnl" sz="1800" dirty="0">
                          <a:effectLst/>
                        </a:rPr>
                        <a:t>TOTAL</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s-ES_tradnl" sz="1800">
                          <a:effectLst/>
                        </a:rPr>
                        <a:t>     </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s-ES_tradnl" sz="1800" dirty="0">
                          <a:effectLst/>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4281212"/>
                  </a:ext>
                </a:extLst>
              </a:tr>
            </a:tbl>
          </a:graphicData>
        </a:graphic>
      </p:graphicFrame>
      <p:sp>
        <p:nvSpPr>
          <p:cNvPr id="4" name="6 CuadroTexto">
            <a:extLst>
              <a:ext uri="{FF2B5EF4-FFF2-40B4-BE49-F238E27FC236}">
                <a16:creationId xmlns:a16="http://schemas.microsoft.com/office/drawing/2014/main" id="{C8038461-B5A6-B36D-DFBE-AE78115290E8}"/>
              </a:ext>
            </a:extLst>
          </p:cNvPr>
          <p:cNvSpPr txBox="1"/>
          <p:nvPr/>
        </p:nvSpPr>
        <p:spPr>
          <a:xfrm>
            <a:off x="1370668" y="2055188"/>
            <a:ext cx="4155002" cy="2616101"/>
          </a:xfrm>
          <a:prstGeom prst="rect">
            <a:avLst/>
          </a:prstGeom>
          <a:noFill/>
        </p:spPr>
        <p:txBody>
          <a:bodyPr wrap="square">
            <a:spAutoFit/>
          </a:bodyPr>
          <a:lstStyle/>
          <a:p>
            <a:pPr marL="342900" indent="-342900">
              <a:spcAft>
                <a:spcPts val="1200"/>
              </a:spcAft>
              <a:buFont typeface="Arial" panose="020B0604020202020204" pitchFamily="34" charset="0"/>
              <a:buChar char="•"/>
              <a:defRPr/>
            </a:pPr>
            <a:r>
              <a:rPr lang="es-ES" sz="2400" dirty="0"/>
              <a:t>Recuerda presupuesto por fases y saltos tecnológicos</a:t>
            </a:r>
          </a:p>
          <a:p>
            <a:pPr marL="342900" indent="-342900">
              <a:spcAft>
                <a:spcPts val="1200"/>
              </a:spcAft>
              <a:buFont typeface="Arial" panose="020B0604020202020204" pitchFamily="34" charset="0"/>
              <a:buChar char="•"/>
              <a:defRPr/>
            </a:pPr>
            <a:r>
              <a:rPr lang="es-ES" sz="2400" dirty="0"/>
              <a:t>Necesario que mínimo el 50% sea I+D, justifica</a:t>
            </a:r>
          </a:p>
          <a:p>
            <a:pPr marL="342900" indent="-342900">
              <a:spcAft>
                <a:spcPts val="1200"/>
              </a:spcAft>
              <a:buFont typeface="Arial" panose="020B0604020202020204" pitchFamily="34" charset="0"/>
              <a:buChar char="•"/>
              <a:defRPr/>
            </a:pPr>
            <a:r>
              <a:rPr lang="es-ES" sz="2400" dirty="0"/>
              <a:t>% subcontratación puede limitarse en la licitación</a:t>
            </a:r>
          </a:p>
        </p:txBody>
      </p:sp>
    </p:spTree>
    <p:extLst>
      <p:ext uri="{BB962C8B-B14F-4D97-AF65-F5344CB8AC3E}">
        <p14:creationId xmlns:p14="http://schemas.microsoft.com/office/powerpoint/2010/main" val="2048531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25C918AA-1943-A672-6667-8D79B0D129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87430" y="523053"/>
            <a:ext cx="1738536" cy="36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a:extLst>
              <a:ext uri="{FF2B5EF4-FFF2-40B4-BE49-F238E27FC236}">
                <a16:creationId xmlns:a16="http://schemas.microsoft.com/office/drawing/2014/main" id="{04E7B63D-E3A3-8948-4F59-2AA66B421A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211" t="9160" r="6877" b="20610"/>
          <a:stretch/>
        </p:blipFill>
        <p:spPr bwMode="auto">
          <a:xfrm>
            <a:off x="5965273" y="114301"/>
            <a:ext cx="2988227"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3 Grupo">
            <a:extLst>
              <a:ext uri="{FF2B5EF4-FFF2-40B4-BE49-F238E27FC236}">
                <a16:creationId xmlns:a16="http://schemas.microsoft.com/office/drawing/2014/main" id="{FE51BE60-3870-E1F7-D149-FDA8ADF02159}"/>
              </a:ext>
            </a:extLst>
          </p:cNvPr>
          <p:cNvGrpSpPr/>
          <p:nvPr/>
        </p:nvGrpSpPr>
        <p:grpSpPr>
          <a:xfrm>
            <a:off x="647059" y="1090166"/>
            <a:ext cx="7272808" cy="664964"/>
            <a:chOff x="395536" y="1107852"/>
            <a:chExt cx="7272808" cy="664964"/>
          </a:xfrm>
        </p:grpSpPr>
        <p:sp>
          <p:nvSpPr>
            <p:cNvPr id="4" name="9 Rectángulo redondeado">
              <a:extLst>
                <a:ext uri="{FF2B5EF4-FFF2-40B4-BE49-F238E27FC236}">
                  <a16:creationId xmlns:a16="http://schemas.microsoft.com/office/drawing/2014/main" id="{721873F4-D63C-1B8C-ACFB-13781E952857}"/>
                </a:ext>
              </a:extLst>
            </p:cNvPr>
            <p:cNvSpPr/>
            <p:nvPr/>
          </p:nvSpPr>
          <p:spPr>
            <a:xfrm>
              <a:off x="395536" y="1107852"/>
              <a:ext cx="7272808" cy="52094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a:p>
          </p:txBody>
        </p:sp>
        <p:sp>
          <p:nvSpPr>
            <p:cNvPr id="6" name="2 Marcador de contenido">
              <a:extLst>
                <a:ext uri="{FF2B5EF4-FFF2-40B4-BE49-F238E27FC236}">
                  <a16:creationId xmlns:a16="http://schemas.microsoft.com/office/drawing/2014/main" id="{7F4E7FF5-3C58-9272-59B1-3309560E4C35}"/>
                </a:ext>
              </a:extLst>
            </p:cNvPr>
            <p:cNvSpPr txBox="1">
              <a:spLocks/>
            </p:cNvSpPr>
            <p:nvPr/>
          </p:nvSpPr>
          <p:spPr>
            <a:xfrm>
              <a:off x="1187624" y="1107852"/>
              <a:ext cx="6120680" cy="6649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ES" sz="2400" dirty="0">
                  <a:solidFill>
                    <a:schemeClr val="tx2">
                      <a:lumMod val="75000"/>
                    </a:schemeClr>
                  </a:solidFill>
                </a:rPr>
                <a:t>8. </a:t>
              </a:r>
              <a:r>
                <a:rPr lang="es-ES" sz="2400" dirty="0" err="1">
                  <a:solidFill>
                    <a:schemeClr val="tx2">
                      <a:lumMod val="75000"/>
                    </a:schemeClr>
                  </a:solidFill>
                </a:rPr>
                <a:t>DPIs</a:t>
              </a:r>
              <a:endParaRPr lang="es-ES" sz="2400" dirty="0">
                <a:solidFill>
                  <a:schemeClr val="tx2">
                    <a:lumMod val="75000"/>
                  </a:schemeClr>
                </a:solidFill>
              </a:endParaRPr>
            </a:p>
          </p:txBody>
        </p:sp>
      </p:grpSp>
      <p:sp>
        <p:nvSpPr>
          <p:cNvPr id="8" name="6 CuadroTexto">
            <a:extLst>
              <a:ext uri="{FF2B5EF4-FFF2-40B4-BE49-F238E27FC236}">
                <a16:creationId xmlns:a16="http://schemas.microsoft.com/office/drawing/2014/main" id="{56ECE390-9244-AC9E-AB75-F2BF16E07D2A}"/>
              </a:ext>
            </a:extLst>
          </p:cNvPr>
          <p:cNvSpPr txBox="1"/>
          <p:nvPr/>
        </p:nvSpPr>
        <p:spPr>
          <a:xfrm>
            <a:off x="1449378" y="1640731"/>
            <a:ext cx="7504121" cy="2554545"/>
          </a:xfrm>
          <a:prstGeom prst="rect">
            <a:avLst/>
          </a:prstGeom>
          <a:noFill/>
        </p:spPr>
        <p:txBody>
          <a:bodyPr wrap="square">
            <a:spAutoFit/>
          </a:bodyPr>
          <a:lstStyle/>
          <a:p>
            <a:pPr marL="342900" indent="-342900">
              <a:spcAft>
                <a:spcPts val="1200"/>
              </a:spcAft>
              <a:buFont typeface="Arial" panose="020B0604020202020204" pitchFamily="34" charset="0"/>
              <a:buChar char="•"/>
              <a:defRPr/>
            </a:pPr>
            <a:r>
              <a:rPr lang="es-ES" sz="2400" dirty="0" err="1"/>
              <a:t>Background</a:t>
            </a:r>
            <a:r>
              <a:rPr lang="es-ES" sz="2400" dirty="0"/>
              <a:t> vs. </a:t>
            </a:r>
            <a:r>
              <a:rPr lang="es-ES" sz="2400" dirty="0" err="1"/>
              <a:t>Foreground</a:t>
            </a:r>
            <a:endParaRPr lang="es-ES" sz="2400" dirty="0"/>
          </a:p>
          <a:p>
            <a:pPr marL="342900" indent="-342900">
              <a:spcAft>
                <a:spcPts val="1200"/>
              </a:spcAft>
              <a:buFont typeface="Arial" panose="020B0604020202020204" pitchFamily="34" charset="0"/>
              <a:buChar char="•"/>
              <a:defRPr/>
            </a:pPr>
            <a:r>
              <a:rPr lang="es-ES" sz="2400" dirty="0"/>
              <a:t>Política de gestión de </a:t>
            </a:r>
            <a:r>
              <a:rPr lang="es-ES" sz="2400" dirty="0" err="1"/>
              <a:t>DPIs</a:t>
            </a:r>
            <a:endParaRPr lang="es-ES" sz="2400" dirty="0"/>
          </a:p>
          <a:p>
            <a:pPr marL="342900" indent="-342900">
              <a:spcAft>
                <a:spcPts val="1200"/>
              </a:spcAft>
              <a:buFont typeface="Arial" panose="020B0604020202020204" pitchFamily="34" charset="0"/>
              <a:buChar char="•"/>
              <a:defRPr/>
            </a:pPr>
            <a:r>
              <a:rPr lang="es-ES" sz="2400" dirty="0"/>
              <a:t>Compartición riesgos y beneficios (no es ayuda Estado)</a:t>
            </a:r>
          </a:p>
          <a:p>
            <a:pPr marL="342900" indent="-342900">
              <a:spcAft>
                <a:spcPts val="1200"/>
              </a:spcAft>
              <a:buFont typeface="Arial" panose="020B0604020202020204" pitchFamily="34" charset="0"/>
              <a:buChar char="•"/>
              <a:defRPr/>
            </a:pPr>
            <a:r>
              <a:rPr lang="es-ES" sz="2400" dirty="0"/>
              <a:t>Buenas prácticas en CPP</a:t>
            </a:r>
          </a:p>
          <a:p>
            <a:pPr marL="342900" indent="-342900">
              <a:spcAft>
                <a:spcPts val="1200"/>
              </a:spcAft>
              <a:buFont typeface="Arial" panose="020B0604020202020204" pitchFamily="34" charset="0"/>
              <a:buChar char="•"/>
              <a:defRPr/>
            </a:pPr>
            <a:r>
              <a:rPr lang="es-ES" sz="2400" dirty="0"/>
              <a:t>Proponer posibles retornos</a:t>
            </a:r>
          </a:p>
        </p:txBody>
      </p:sp>
      <p:grpSp>
        <p:nvGrpSpPr>
          <p:cNvPr id="9" name="15 Grupo">
            <a:extLst>
              <a:ext uri="{FF2B5EF4-FFF2-40B4-BE49-F238E27FC236}">
                <a16:creationId xmlns:a16="http://schemas.microsoft.com/office/drawing/2014/main" id="{6080095F-C0A4-DB1C-B790-08E3225DC536}"/>
              </a:ext>
            </a:extLst>
          </p:cNvPr>
          <p:cNvGrpSpPr/>
          <p:nvPr/>
        </p:nvGrpSpPr>
        <p:grpSpPr>
          <a:xfrm>
            <a:off x="719067" y="4509898"/>
            <a:ext cx="7272808" cy="688206"/>
            <a:chOff x="395536" y="1179860"/>
            <a:chExt cx="7272808" cy="688206"/>
          </a:xfrm>
        </p:grpSpPr>
        <p:sp>
          <p:nvSpPr>
            <p:cNvPr id="10" name="16 Rectángulo redondeado">
              <a:extLst>
                <a:ext uri="{FF2B5EF4-FFF2-40B4-BE49-F238E27FC236}">
                  <a16:creationId xmlns:a16="http://schemas.microsoft.com/office/drawing/2014/main" id="{9C48D178-D2FA-2C72-4536-C58C43AB960E}"/>
                </a:ext>
              </a:extLst>
            </p:cNvPr>
            <p:cNvSpPr/>
            <p:nvPr/>
          </p:nvSpPr>
          <p:spPr>
            <a:xfrm>
              <a:off x="395536" y="1179860"/>
              <a:ext cx="7272808" cy="52094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a:p>
          </p:txBody>
        </p:sp>
        <p:sp>
          <p:nvSpPr>
            <p:cNvPr id="11" name="2 Marcador de contenido">
              <a:extLst>
                <a:ext uri="{FF2B5EF4-FFF2-40B4-BE49-F238E27FC236}">
                  <a16:creationId xmlns:a16="http://schemas.microsoft.com/office/drawing/2014/main" id="{D37826EE-06E8-A238-FAB1-D7F965AAE5EC}"/>
                </a:ext>
              </a:extLst>
            </p:cNvPr>
            <p:cNvSpPr txBox="1">
              <a:spLocks/>
            </p:cNvSpPr>
            <p:nvPr/>
          </p:nvSpPr>
          <p:spPr>
            <a:xfrm>
              <a:off x="1187624" y="1203102"/>
              <a:ext cx="6120680" cy="6649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ES" sz="2400" dirty="0">
                  <a:solidFill>
                    <a:schemeClr val="tx2">
                      <a:lumMod val="75000"/>
                    </a:schemeClr>
                  </a:solidFill>
                </a:rPr>
                <a:t>9. Marco regulatorio </a:t>
              </a:r>
            </a:p>
          </p:txBody>
        </p:sp>
      </p:grpSp>
      <p:sp>
        <p:nvSpPr>
          <p:cNvPr id="13" name="18 CuadroTexto">
            <a:extLst>
              <a:ext uri="{FF2B5EF4-FFF2-40B4-BE49-F238E27FC236}">
                <a16:creationId xmlns:a16="http://schemas.microsoft.com/office/drawing/2014/main" id="{44F5EE59-B14E-3501-C367-6232841F9E66}"/>
              </a:ext>
            </a:extLst>
          </p:cNvPr>
          <p:cNvSpPr txBox="1"/>
          <p:nvPr/>
        </p:nvSpPr>
        <p:spPr>
          <a:xfrm>
            <a:off x="1554055" y="5155713"/>
            <a:ext cx="6437820" cy="461665"/>
          </a:xfrm>
          <a:prstGeom prst="rect">
            <a:avLst/>
          </a:prstGeom>
          <a:noFill/>
        </p:spPr>
        <p:txBody>
          <a:bodyPr wrap="square">
            <a:spAutoFit/>
          </a:bodyPr>
          <a:lstStyle/>
          <a:p>
            <a:pPr marL="342900" indent="-342900">
              <a:spcAft>
                <a:spcPts val="1200"/>
              </a:spcAft>
              <a:buFont typeface="Arial" panose="020B0604020202020204" pitchFamily="34" charset="0"/>
              <a:buChar char="•"/>
              <a:defRPr/>
            </a:pPr>
            <a:r>
              <a:rPr lang="es-ES" sz="2400" dirty="0"/>
              <a:t>Identificar normas, estándares…</a:t>
            </a:r>
          </a:p>
        </p:txBody>
      </p:sp>
    </p:spTree>
    <p:extLst>
      <p:ext uri="{BB962C8B-B14F-4D97-AF65-F5344CB8AC3E}">
        <p14:creationId xmlns:p14="http://schemas.microsoft.com/office/powerpoint/2010/main" val="371659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Flecha derecha">
            <a:extLst>
              <a:ext uri="{FF2B5EF4-FFF2-40B4-BE49-F238E27FC236}">
                <a16:creationId xmlns:a16="http://schemas.microsoft.com/office/drawing/2014/main" id="{B3645EBF-0711-0603-455A-471354CDC330}"/>
              </a:ext>
            </a:extLst>
          </p:cNvPr>
          <p:cNvSpPr/>
          <p:nvPr/>
        </p:nvSpPr>
        <p:spPr>
          <a:xfrm>
            <a:off x="1222814" y="1052513"/>
            <a:ext cx="8785225" cy="4248150"/>
          </a:xfrm>
          <a:prstGeom prst="rightArrow">
            <a:avLst/>
          </a:prstGeom>
          <a:gradFill>
            <a:gsLst>
              <a:gs pos="0">
                <a:schemeClr val="accent1">
                  <a:tint val="66000"/>
                  <a:satMod val="160000"/>
                  <a:alpha val="56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grpSp>
        <p:nvGrpSpPr>
          <p:cNvPr id="5" name="4 Grupo">
            <a:extLst>
              <a:ext uri="{FF2B5EF4-FFF2-40B4-BE49-F238E27FC236}">
                <a16:creationId xmlns:a16="http://schemas.microsoft.com/office/drawing/2014/main" id="{B2CD58EB-15D1-F29B-5488-61F44FA2F9D1}"/>
              </a:ext>
            </a:extLst>
          </p:cNvPr>
          <p:cNvGrpSpPr>
            <a:grpSpLocks/>
          </p:cNvGrpSpPr>
          <p:nvPr/>
        </p:nvGrpSpPr>
        <p:grpSpPr bwMode="auto">
          <a:xfrm>
            <a:off x="1273885" y="2644401"/>
            <a:ext cx="1460229" cy="1549773"/>
            <a:chOff x="710580" y="2446766"/>
            <a:chExt cx="1989212" cy="1215681"/>
          </a:xfrm>
        </p:grpSpPr>
        <p:sp>
          <p:nvSpPr>
            <p:cNvPr id="12" name="5 Rectángulo redondeado">
              <a:extLst>
                <a:ext uri="{FF2B5EF4-FFF2-40B4-BE49-F238E27FC236}">
                  <a16:creationId xmlns:a16="http://schemas.microsoft.com/office/drawing/2014/main" id="{0E0F6800-499A-71A1-B89A-0B867F8658A5}"/>
                </a:ext>
              </a:extLst>
            </p:cNvPr>
            <p:cNvSpPr/>
            <p:nvPr/>
          </p:nvSpPr>
          <p:spPr>
            <a:xfrm>
              <a:off x="738324" y="2446766"/>
              <a:ext cx="1961468" cy="1215681"/>
            </a:xfrm>
            <a:prstGeom prst="roundRect">
              <a:avLst/>
            </a:prstGeom>
            <a:solidFill>
              <a:schemeClr val="accent1">
                <a:alpha val="98000"/>
              </a:schemeClr>
            </a:soli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5" name="1 CuadroTexto">
              <a:extLst>
                <a:ext uri="{FF2B5EF4-FFF2-40B4-BE49-F238E27FC236}">
                  <a16:creationId xmlns:a16="http://schemas.microsoft.com/office/drawing/2014/main" id="{94DB2446-5E28-2C1D-25D7-E3A10D7F9643}"/>
                </a:ext>
              </a:extLst>
            </p:cNvPr>
            <p:cNvSpPr txBox="1">
              <a:spLocks noChangeArrowheads="1"/>
            </p:cNvSpPr>
            <p:nvPr/>
          </p:nvSpPr>
          <p:spPr bwMode="auto">
            <a:xfrm>
              <a:off x="710580" y="2468242"/>
              <a:ext cx="1944216" cy="108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s-ES" altLang="es-ES" sz="1400" b="1" dirty="0">
                  <a:solidFill>
                    <a:schemeClr val="bg1"/>
                  </a:solidFill>
                </a:rPr>
                <a:t>Llamada de expresiones de interés (</a:t>
              </a:r>
              <a:r>
                <a:rPr lang="es-ES" altLang="es-ES" sz="1400" b="1" dirty="0" err="1">
                  <a:solidFill>
                    <a:schemeClr val="bg1"/>
                  </a:solidFill>
                </a:rPr>
                <a:t>conv</a:t>
              </a:r>
              <a:r>
                <a:rPr lang="es-ES" altLang="es-ES" sz="1400" b="1" dirty="0">
                  <a:solidFill>
                    <a:schemeClr val="bg1"/>
                  </a:solidFill>
                </a:rPr>
                <a:t>. cerrada) / buzón repositorio (</a:t>
              </a:r>
              <a:r>
                <a:rPr lang="es-ES" altLang="es-ES" sz="1400" b="1" dirty="0" err="1">
                  <a:solidFill>
                    <a:schemeClr val="bg1"/>
                  </a:solidFill>
                </a:rPr>
                <a:t>conv</a:t>
              </a:r>
              <a:r>
                <a:rPr lang="es-ES" altLang="es-ES" sz="1400" b="1" dirty="0">
                  <a:solidFill>
                    <a:schemeClr val="bg1"/>
                  </a:solidFill>
                </a:rPr>
                <a:t>. abierta)</a:t>
              </a:r>
            </a:p>
          </p:txBody>
        </p:sp>
      </p:grpSp>
      <p:grpSp>
        <p:nvGrpSpPr>
          <p:cNvPr id="16" name="14 Grupo">
            <a:extLst>
              <a:ext uri="{FF2B5EF4-FFF2-40B4-BE49-F238E27FC236}">
                <a16:creationId xmlns:a16="http://schemas.microsoft.com/office/drawing/2014/main" id="{716B7FD7-D3AC-17DD-4FC8-2961C2F89887}"/>
              </a:ext>
            </a:extLst>
          </p:cNvPr>
          <p:cNvGrpSpPr>
            <a:grpSpLocks/>
          </p:cNvGrpSpPr>
          <p:nvPr/>
        </p:nvGrpSpPr>
        <p:grpSpPr bwMode="auto">
          <a:xfrm>
            <a:off x="2689664" y="2687637"/>
            <a:ext cx="1265237" cy="1483029"/>
            <a:chOff x="2657036" y="2432343"/>
            <a:chExt cx="1224136" cy="1215681"/>
          </a:xfrm>
        </p:grpSpPr>
        <p:sp>
          <p:nvSpPr>
            <p:cNvPr id="17" name="8 Rectángulo redondeado">
              <a:extLst>
                <a:ext uri="{FF2B5EF4-FFF2-40B4-BE49-F238E27FC236}">
                  <a16:creationId xmlns:a16="http://schemas.microsoft.com/office/drawing/2014/main" id="{485A7318-A5BE-B893-47F0-8BA28838CCAF}"/>
                </a:ext>
              </a:extLst>
            </p:cNvPr>
            <p:cNvSpPr/>
            <p:nvPr/>
          </p:nvSpPr>
          <p:spPr>
            <a:xfrm>
              <a:off x="2789426" y="2432343"/>
              <a:ext cx="980734" cy="1215681"/>
            </a:xfrm>
            <a:prstGeom prst="roundRect">
              <a:avLst/>
            </a:prstGeom>
            <a:solidFill>
              <a:schemeClr val="accent1">
                <a:alpha val="98000"/>
              </a:schemeClr>
            </a:soli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8" name="6 CuadroTexto">
              <a:extLst>
                <a:ext uri="{FF2B5EF4-FFF2-40B4-BE49-F238E27FC236}">
                  <a16:creationId xmlns:a16="http://schemas.microsoft.com/office/drawing/2014/main" id="{7E7382B6-A3EA-4DC4-9DA5-B9AD8AB8081E}"/>
                </a:ext>
              </a:extLst>
            </p:cNvPr>
            <p:cNvSpPr txBox="1">
              <a:spLocks noChangeArrowheads="1"/>
            </p:cNvSpPr>
            <p:nvPr/>
          </p:nvSpPr>
          <p:spPr bwMode="auto">
            <a:xfrm>
              <a:off x="2657036" y="2693682"/>
              <a:ext cx="1224136" cy="542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s-ES" altLang="es-ES" sz="1400" b="1" dirty="0">
                  <a:solidFill>
                    <a:schemeClr val="bg1"/>
                  </a:solidFill>
                </a:rPr>
                <a:t>Repositorio priorizado</a:t>
              </a:r>
            </a:p>
          </p:txBody>
        </p:sp>
      </p:grpSp>
      <p:grpSp>
        <p:nvGrpSpPr>
          <p:cNvPr id="19" name="15 Grupo">
            <a:extLst>
              <a:ext uri="{FF2B5EF4-FFF2-40B4-BE49-F238E27FC236}">
                <a16:creationId xmlns:a16="http://schemas.microsoft.com/office/drawing/2014/main" id="{8856BF49-BCAF-2CD7-B5E2-D60CB64039D4}"/>
              </a:ext>
            </a:extLst>
          </p:cNvPr>
          <p:cNvGrpSpPr>
            <a:grpSpLocks/>
          </p:cNvGrpSpPr>
          <p:nvPr/>
        </p:nvGrpSpPr>
        <p:grpSpPr bwMode="auto">
          <a:xfrm>
            <a:off x="3913960" y="2665413"/>
            <a:ext cx="1045650" cy="1520902"/>
            <a:chOff x="3834182" y="2429343"/>
            <a:chExt cx="1012724" cy="1215681"/>
          </a:xfrm>
        </p:grpSpPr>
        <p:sp>
          <p:nvSpPr>
            <p:cNvPr id="20" name="11 Rectángulo redondeado">
              <a:extLst>
                <a:ext uri="{FF2B5EF4-FFF2-40B4-BE49-F238E27FC236}">
                  <a16:creationId xmlns:a16="http://schemas.microsoft.com/office/drawing/2014/main" id="{D82FA213-CB81-B27B-52A4-A94B1006E940}"/>
                </a:ext>
              </a:extLst>
            </p:cNvPr>
            <p:cNvSpPr/>
            <p:nvPr/>
          </p:nvSpPr>
          <p:spPr>
            <a:xfrm>
              <a:off x="3866172" y="2429343"/>
              <a:ext cx="980734" cy="1215681"/>
            </a:xfrm>
            <a:prstGeom prst="roundRect">
              <a:avLst/>
            </a:prstGeom>
            <a:solidFill>
              <a:schemeClr val="accent1">
                <a:alpha val="98000"/>
              </a:schemeClr>
            </a:soli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1" name="8 CuadroTexto">
              <a:extLst>
                <a:ext uri="{FF2B5EF4-FFF2-40B4-BE49-F238E27FC236}">
                  <a16:creationId xmlns:a16="http://schemas.microsoft.com/office/drawing/2014/main" id="{DAA43FAE-EF17-843C-0041-D2CA2B7C26E0}"/>
                </a:ext>
              </a:extLst>
            </p:cNvPr>
            <p:cNvSpPr txBox="1">
              <a:spLocks noChangeArrowheads="1"/>
            </p:cNvSpPr>
            <p:nvPr/>
          </p:nvSpPr>
          <p:spPr bwMode="auto">
            <a:xfrm>
              <a:off x="3834182" y="2821126"/>
              <a:ext cx="1011683" cy="279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s-ES" altLang="es-ES" sz="1400" b="1" dirty="0">
                  <a:solidFill>
                    <a:schemeClr val="bg1"/>
                  </a:solidFill>
                </a:rPr>
                <a:t>CPM</a:t>
              </a:r>
            </a:p>
          </p:txBody>
        </p:sp>
      </p:grpSp>
      <p:grpSp>
        <p:nvGrpSpPr>
          <p:cNvPr id="22" name="17 Grupo">
            <a:extLst>
              <a:ext uri="{FF2B5EF4-FFF2-40B4-BE49-F238E27FC236}">
                <a16:creationId xmlns:a16="http://schemas.microsoft.com/office/drawing/2014/main" id="{C8110CB2-450D-5C5E-FEF3-666AD93A472D}"/>
              </a:ext>
            </a:extLst>
          </p:cNvPr>
          <p:cNvGrpSpPr>
            <a:grpSpLocks/>
          </p:cNvGrpSpPr>
          <p:nvPr/>
        </p:nvGrpSpPr>
        <p:grpSpPr bwMode="auto">
          <a:xfrm>
            <a:off x="6526969" y="2671762"/>
            <a:ext cx="973992" cy="1490661"/>
            <a:chOff x="5969030" y="2421157"/>
            <a:chExt cx="1224136" cy="1215681"/>
          </a:xfrm>
        </p:grpSpPr>
        <p:sp>
          <p:nvSpPr>
            <p:cNvPr id="23" name="14 Rectángulo redondeado">
              <a:extLst>
                <a:ext uri="{FF2B5EF4-FFF2-40B4-BE49-F238E27FC236}">
                  <a16:creationId xmlns:a16="http://schemas.microsoft.com/office/drawing/2014/main" id="{6838F4AD-54AC-73F5-F9E7-9D85B524BA9D}"/>
                </a:ext>
              </a:extLst>
            </p:cNvPr>
            <p:cNvSpPr/>
            <p:nvPr/>
          </p:nvSpPr>
          <p:spPr>
            <a:xfrm>
              <a:off x="6037716" y="2421157"/>
              <a:ext cx="1091746" cy="1215681"/>
            </a:xfrm>
            <a:prstGeom prst="roundRect">
              <a:avLst/>
            </a:prstGeom>
            <a:solidFill>
              <a:schemeClr val="accent1">
                <a:alpha val="98000"/>
              </a:schemeClr>
            </a:soli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4" name="13 CuadroTexto">
              <a:extLst>
                <a:ext uri="{FF2B5EF4-FFF2-40B4-BE49-F238E27FC236}">
                  <a16:creationId xmlns:a16="http://schemas.microsoft.com/office/drawing/2014/main" id="{949946FD-CFF1-1941-AD86-00212A193092}"/>
                </a:ext>
              </a:extLst>
            </p:cNvPr>
            <p:cNvSpPr txBox="1">
              <a:spLocks noChangeArrowheads="1"/>
            </p:cNvSpPr>
            <p:nvPr/>
          </p:nvSpPr>
          <p:spPr bwMode="auto">
            <a:xfrm>
              <a:off x="5969030" y="2688920"/>
              <a:ext cx="1224136" cy="73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s-ES" altLang="es-ES" sz="1400" b="1" dirty="0">
                  <a:solidFill>
                    <a:schemeClr val="bg1"/>
                  </a:solidFill>
                </a:rPr>
                <a:t>Ejecución CPP </a:t>
              </a:r>
              <a:r>
                <a:rPr lang="es-ES" altLang="es-ES" sz="1200" dirty="0"/>
                <a:t>Certificación por fases (**)</a:t>
              </a:r>
            </a:p>
          </p:txBody>
        </p:sp>
      </p:grpSp>
      <p:cxnSp>
        <p:nvCxnSpPr>
          <p:cNvPr id="25" name="16 Conector recto">
            <a:extLst>
              <a:ext uri="{FF2B5EF4-FFF2-40B4-BE49-F238E27FC236}">
                <a16:creationId xmlns:a16="http://schemas.microsoft.com/office/drawing/2014/main" id="{F6BF4E5C-0EAA-EAB8-3510-5ACFEC3544EB}"/>
              </a:ext>
            </a:extLst>
          </p:cNvPr>
          <p:cNvCxnSpPr/>
          <p:nvPr/>
        </p:nvCxnSpPr>
        <p:spPr>
          <a:xfrm>
            <a:off x="3950139" y="1987550"/>
            <a:ext cx="0" cy="3168650"/>
          </a:xfrm>
          <a:prstGeom prst="line">
            <a:avLst/>
          </a:prstGeom>
          <a:ln w="3810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17 Rectángulo redondeado">
            <a:extLst>
              <a:ext uri="{FF2B5EF4-FFF2-40B4-BE49-F238E27FC236}">
                <a16:creationId xmlns:a16="http://schemas.microsoft.com/office/drawing/2014/main" id="{190F90BD-15E6-B95B-D5DE-F119D0F42B72}"/>
              </a:ext>
            </a:extLst>
          </p:cNvPr>
          <p:cNvSpPr/>
          <p:nvPr/>
        </p:nvSpPr>
        <p:spPr>
          <a:xfrm>
            <a:off x="3986367" y="4323171"/>
            <a:ext cx="980542" cy="1338077"/>
          </a:xfrm>
          <a:prstGeom prst="roundRect">
            <a:avLst/>
          </a:prstGeom>
          <a:solidFill>
            <a:schemeClr val="accent6">
              <a:lumMod val="75000"/>
              <a:alpha val="79000"/>
            </a:schemeClr>
          </a:soli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7" name="25 CuadroTexto">
            <a:extLst>
              <a:ext uri="{FF2B5EF4-FFF2-40B4-BE49-F238E27FC236}">
                <a16:creationId xmlns:a16="http://schemas.microsoft.com/office/drawing/2014/main" id="{580D54E8-1FE2-3ECC-F5D4-5EFD9334FD13}"/>
              </a:ext>
            </a:extLst>
          </p:cNvPr>
          <p:cNvSpPr txBox="1">
            <a:spLocks noChangeArrowheads="1"/>
          </p:cNvSpPr>
          <p:nvPr/>
        </p:nvSpPr>
        <p:spPr bwMode="auto">
          <a:xfrm>
            <a:off x="3959664" y="4437063"/>
            <a:ext cx="1027112"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s-ES" altLang="es-ES" sz="1400" b="1" dirty="0">
                <a:solidFill>
                  <a:schemeClr val="bg1"/>
                </a:solidFill>
              </a:rPr>
              <a:t>CDTI –Admón. Pública Interesada</a:t>
            </a:r>
          </a:p>
          <a:p>
            <a:pPr algn="ctr" eaLnBrk="1" hangingPunct="1"/>
            <a:endParaRPr lang="es-ES" altLang="es-ES" sz="1200" dirty="0"/>
          </a:p>
        </p:txBody>
      </p:sp>
      <p:cxnSp>
        <p:nvCxnSpPr>
          <p:cNvPr id="28" name="19 Conector recto">
            <a:extLst>
              <a:ext uri="{FF2B5EF4-FFF2-40B4-BE49-F238E27FC236}">
                <a16:creationId xmlns:a16="http://schemas.microsoft.com/office/drawing/2014/main" id="{7A9C569A-785F-F5D7-2E79-C1DA0AD3271C}"/>
              </a:ext>
            </a:extLst>
          </p:cNvPr>
          <p:cNvCxnSpPr/>
          <p:nvPr/>
        </p:nvCxnSpPr>
        <p:spPr>
          <a:xfrm>
            <a:off x="4967726" y="1987550"/>
            <a:ext cx="0" cy="3167063"/>
          </a:xfrm>
          <a:prstGeom prst="line">
            <a:avLst/>
          </a:prstGeom>
          <a:ln w="3810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9" name="16 Grupo">
            <a:extLst>
              <a:ext uri="{FF2B5EF4-FFF2-40B4-BE49-F238E27FC236}">
                <a16:creationId xmlns:a16="http://schemas.microsoft.com/office/drawing/2014/main" id="{1694E8CA-31CC-95C7-8DA0-9FA8CCBA3D47}"/>
              </a:ext>
            </a:extLst>
          </p:cNvPr>
          <p:cNvGrpSpPr>
            <a:grpSpLocks/>
          </p:cNvGrpSpPr>
          <p:nvPr/>
        </p:nvGrpSpPr>
        <p:grpSpPr bwMode="auto">
          <a:xfrm>
            <a:off x="5760206" y="2671763"/>
            <a:ext cx="854075" cy="1490662"/>
            <a:chOff x="4813580" y="2423717"/>
            <a:chExt cx="1224136" cy="1215681"/>
          </a:xfrm>
        </p:grpSpPr>
        <p:sp>
          <p:nvSpPr>
            <p:cNvPr id="30" name="21 Rectángulo redondeado">
              <a:extLst>
                <a:ext uri="{FF2B5EF4-FFF2-40B4-BE49-F238E27FC236}">
                  <a16:creationId xmlns:a16="http://schemas.microsoft.com/office/drawing/2014/main" id="{F5C16449-1F78-F9AB-9F06-770254B7710A}"/>
                </a:ext>
              </a:extLst>
            </p:cNvPr>
            <p:cNvSpPr/>
            <p:nvPr/>
          </p:nvSpPr>
          <p:spPr>
            <a:xfrm>
              <a:off x="4945970" y="2423717"/>
              <a:ext cx="980734" cy="1215681"/>
            </a:xfrm>
            <a:prstGeom prst="roundRect">
              <a:avLst/>
            </a:prstGeom>
            <a:solidFill>
              <a:schemeClr val="accent1">
                <a:alpha val="98000"/>
              </a:schemeClr>
            </a:soli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1" name="10 CuadroTexto">
              <a:extLst>
                <a:ext uri="{FF2B5EF4-FFF2-40B4-BE49-F238E27FC236}">
                  <a16:creationId xmlns:a16="http://schemas.microsoft.com/office/drawing/2014/main" id="{2AE90321-B7AA-F1AA-C78E-AEA3104683BE}"/>
                </a:ext>
              </a:extLst>
            </p:cNvPr>
            <p:cNvSpPr txBox="1">
              <a:spLocks noChangeArrowheads="1"/>
            </p:cNvSpPr>
            <p:nvPr/>
          </p:nvSpPr>
          <p:spPr bwMode="auto">
            <a:xfrm>
              <a:off x="4813580" y="2726797"/>
              <a:ext cx="1224136" cy="72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s-ES" altLang="es-ES" sz="1400" b="1" dirty="0">
                  <a:solidFill>
                    <a:schemeClr val="bg1"/>
                  </a:solidFill>
                </a:rPr>
                <a:t>Adjudicación</a:t>
              </a:r>
            </a:p>
            <a:p>
              <a:pPr algn="ctr" eaLnBrk="1" hangingPunct="1"/>
              <a:r>
                <a:rPr lang="es-ES" altLang="es-ES" sz="1200" dirty="0"/>
                <a:t>Contratos (*)</a:t>
              </a:r>
            </a:p>
          </p:txBody>
        </p:sp>
      </p:grpSp>
      <p:grpSp>
        <p:nvGrpSpPr>
          <p:cNvPr id="32" name="16 Grupo">
            <a:extLst>
              <a:ext uri="{FF2B5EF4-FFF2-40B4-BE49-F238E27FC236}">
                <a16:creationId xmlns:a16="http://schemas.microsoft.com/office/drawing/2014/main" id="{E811C65D-3DFE-236A-F910-81E94639E9DA}"/>
              </a:ext>
            </a:extLst>
          </p:cNvPr>
          <p:cNvGrpSpPr>
            <a:grpSpLocks/>
          </p:cNvGrpSpPr>
          <p:nvPr/>
        </p:nvGrpSpPr>
        <p:grpSpPr bwMode="auto">
          <a:xfrm>
            <a:off x="4929529" y="2670780"/>
            <a:ext cx="950912" cy="1497013"/>
            <a:chOff x="4813580" y="2423717"/>
            <a:chExt cx="1224136" cy="1215681"/>
          </a:xfrm>
        </p:grpSpPr>
        <p:sp>
          <p:nvSpPr>
            <p:cNvPr id="33" name="24 Rectángulo redondeado">
              <a:extLst>
                <a:ext uri="{FF2B5EF4-FFF2-40B4-BE49-F238E27FC236}">
                  <a16:creationId xmlns:a16="http://schemas.microsoft.com/office/drawing/2014/main" id="{C814254A-7018-F636-A8BE-EB5BFE1E4C77}"/>
                </a:ext>
              </a:extLst>
            </p:cNvPr>
            <p:cNvSpPr/>
            <p:nvPr/>
          </p:nvSpPr>
          <p:spPr>
            <a:xfrm>
              <a:off x="4945970" y="2423717"/>
              <a:ext cx="980734" cy="1215681"/>
            </a:xfrm>
            <a:prstGeom prst="roundRect">
              <a:avLst/>
            </a:prstGeom>
            <a:solidFill>
              <a:schemeClr val="accent1">
                <a:alpha val="98000"/>
              </a:schemeClr>
            </a:soli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4" name="10 CuadroTexto">
              <a:extLst>
                <a:ext uri="{FF2B5EF4-FFF2-40B4-BE49-F238E27FC236}">
                  <a16:creationId xmlns:a16="http://schemas.microsoft.com/office/drawing/2014/main" id="{9682BADA-6085-6B73-12CA-F5B960631EC5}"/>
                </a:ext>
              </a:extLst>
            </p:cNvPr>
            <p:cNvSpPr txBox="1">
              <a:spLocks noChangeArrowheads="1"/>
            </p:cNvSpPr>
            <p:nvPr/>
          </p:nvSpPr>
          <p:spPr bwMode="auto">
            <a:xfrm>
              <a:off x="4813580" y="2833191"/>
              <a:ext cx="1224136" cy="44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s-ES" altLang="es-ES" sz="1400" b="1" dirty="0">
                  <a:solidFill>
                    <a:schemeClr val="bg1"/>
                  </a:solidFill>
                </a:rPr>
                <a:t>Licitación</a:t>
              </a:r>
            </a:p>
            <a:p>
              <a:pPr algn="ctr" eaLnBrk="1" hangingPunct="1"/>
              <a:r>
                <a:rPr lang="es-ES" altLang="es-ES" sz="1200" dirty="0"/>
                <a:t>Pliegos </a:t>
              </a:r>
            </a:p>
          </p:txBody>
        </p:sp>
      </p:grpSp>
      <p:grpSp>
        <p:nvGrpSpPr>
          <p:cNvPr id="38" name="16 Grupo">
            <a:extLst>
              <a:ext uri="{FF2B5EF4-FFF2-40B4-BE49-F238E27FC236}">
                <a16:creationId xmlns:a16="http://schemas.microsoft.com/office/drawing/2014/main" id="{9EDE615E-804A-E3D2-A67A-D1FC48732C96}"/>
              </a:ext>
            </a:extLst>
          </p:cNvPr>
          <p:cNvGrpSpPr>
            <a:grpSpLocks/>
          </p:cNvGrpSpPr>
          <p:nvPr/>
        </p:nvGrpSpPr>
        <p:grpSpPr bwMode="auto">
          <a:xfrm>
            <a:off x="7472084" y="2665413"/>
            <a:ext cx="844140" cy="1490661"/>
            <a:chOff x="4837288" y="2423717"/>
            <a:chExt cx="1053378" cy="1215681"/>
          </a:xfrm>
        </p:grpSpPr>
        <p:sp>
          <p:nvSpPr>
            <p:cNvPr id="39" name="30 Rectángulo redondeado">
              <a:extLst>
                <a:ext uri="{FF2B5EF4-FFF2-40B4-BE49-F238E27FC236}">
                  <a16:creationId xmlns:a16="http://schemas.microsoft.com/office/drawing/2014/main" id="{B862940C-FE4D-8F19-230F-13F4550C6B06}"/>
                </a:ext>
              </a:extLst>
            </p:cNvPr>
            <p:cNvSpPr/>
            <p:nvPr/>
          </p:nvSpPr>
          <p:spPr>
            <a:xfrm>
              <a:off x="4897927" y="2423717"/>
              <a:ext cx="980734" cy="1215681"/>
            </a:xfrm>
            <a:prstGeom prst="roundRect">
              <a:avLst/>
            </a:prstGeom>
            <a:solidFill>
              <a:schemeClr val="accent1">
                <a:alpha val="98000"/>
              </a:schemeClr>
            </a:soli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40" name="10 CuadroTexto">
              <a:extLst>
                <a:ext uri="{FF2B5EF4-FFF2-40B4-BE49-F238E27FC236}">
                  <a16:creationId xmlns:a16="http://schemas.microsoft.com/office/drawing/2014/main" id="{6FF1455D-4125-80B2-C6D3-D4B1A0FF6C60}"/>
                </a:ext>
              </a:extLst>
            </p:cNvPr>
            <p:cNvSpPr txBox="1">
              <a:spLocks noChangeArrowheads="1"/>
            </p:cNvSpPr>
            <p:nvPr/>
          </p:nvSpPr>
          <p:spPr bwMode="auto">
            <a:xfrm>
              <a:off x="4837288" y="2644761"/>
              <a:ext cx="1053378" cy="853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s-ES" altLang="es-ES" sz="1200" b="1" dirty="0">
                  <a:solidFill>
                    <a:schemeClr val="bg1"/>
                  </a:solidFill>
                </a:rPr>
                <a:t>Validación</a:t>
              </a:r>
              <a:r>
                <a:rPr lang="es-ES" altLang="es-ES" sz="1400" b="1" dirty="0">
                  <a:solidFill>
                    <a:schemeClr val="bg1"/>
                  </a:solidFill>
                </a:rPr>
                <a:t> MRR</a:t>
              </a:r>
            </a:p>
            <a:p>
              <a:pPr algn="ctr" eaLnBrk="1" hangingPunct="1"/>
              <a:r>
                <a:rPr lang="es-ES" altLang="es-ES" sz="1000" dirty="0"/>
                <a:t>Informe Impacto</a:t>
              </a:r>
            </a:p>
          </p:txBody>
        </p:sp>
      </p:grpSp>
      <p:sp>
        <p:nvSpPr>
          <p:cNvPr id="41" name="1 CuadroTexto">
            <a:extLst>
              <a:ext uri="{FF2B5EF4-FFF2-40B4-BE49-F238E27FC236}">
                <a16:creationId xmlns:a16="http://schemas.microsoft.com/office/drawing/2014/main" id="{C0C2F07A-10FB-2779-A047-3590689B42D4}"/>
              </a:ext>
            </a:extLst>
          </p:cNvPr>
          <p:cNvSpPr txBox="1">
            <a:spLocks noChangeArrowheads="1"/>
          </p:cNvSpPr>
          <p:nvPr/>
        </p:nvSpPr>
        <p:spPr bwMode="auto">
          <a:xfrm>
            <a:off x="9198892" y="1015539"/>
            <a:ext cx="2771775" cy="118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ES" altLang="es-ES" sz="2000" dirty="0">
                <a:latin typeface="+mn-lt"/>
              </a:rPr>
              <a:t>Publicaciones de cada etapa en </a:t>
            </a:r>
            <a:r>
              <a:rPr lang="es-ES" altLang="es-ES" sz="2000" dirty="0">
                <a:latin typeface="+mn-lt"/>
                <a:hlinkClick r:id="rId2"/>
              </a:rPr>
              <a:t>www.cdti.es</a:t>
            </a:r>
            <a:r>
              <a:rPr lang="es-ES" altLang="es-ES" sz="2000" dirty="0">
                <a:latin typeface="+mn-lt"/>
              </a:rPr>
              <a:t>:</a:t>
            </a:r>
          </a:p>
          <a:p>
            <a:pPr eaLnBrk="1" hangingPunct="1"/>
            <a:endParaRPr lang="es-ES" altLang="es-ES" sz="2000" dirty="0">
              <a:latin typeface="+mn-lt"/>
              <a:hlinkClick r:id="rId3"/>
            </a:endParaRPr>
          </a:p>
          <a:p>
            <a:pPr algn="ctr" eaLnBrk="1" hangingPunct="1"/>
            <a:endParaRPr lang="es-ES" altLang="es-ES" sz="1100" dirty="0">
              <a:latin typeface="Centaur" panose="02030504050205020304" pitchFamily="18" charset="0"/>
            </a:endParaRPr>
          </a:p>
        </p:txBody>
      </p:sp>
      <p:sp>
        <p:nvSpPr>
          <p:cNvPr id="42" name="1 CuadroTexto">
            <a:extLst>
              <a:ext uri="{FF2B5EF4-FFF2-40B4-BE49-F238E27FC236}">
                <a16:creationId xmlns:a16="http://schemas.microsoft.com/office/drawing/2014/main" id="{26C3C1AE-36FA-60A8-A449-DE76930E3C06}"/>
              </a:ext>
            </a:extLst>
          </p:cNvPr>
          <p:cNvSpPr txBox="1">
            <a:spLocks noChangeArrowheads="1"/>
          </p:cNvSpPr>
          <p:nvPr/>
        </p:nvSpPr>
        <p:spPr bwMode="auto">
          <a:xfrm>
            <a:off x="1511739" y="2360613"/>
            <a:ext cx="7508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s-ES" altLang="es-ES" sz="1100" dirty="0"/>
              <a:t>feb22</a:t>
            </a:r>
          </a:p>
        </p:txBody>
      </p:sp>
      <p:sp>
        <p:nvSpPr>
          <p:cNvPr id="43" name="1 CuadroTexto">
            <a:extLst>
              <a:ext uri="{FF2B5EF4-FFF2-40B4-BE49-F238E27FC236}">
                <a16:creationId xmlns:a16="http://schemas.microsoft.com/office/drawing/2014/main" id="{8296547C-547E-209E-C902-1D533758614D}"/>
              </a:ext>
            </a:extLst>
          </p:cNvPr>
          <p:cNvSpPr txBox="1">
            <a:spLocks noChangeArrowheads="1"/>
          </p:cNvSpPr>
          <p:nvPr/>
        </p:nvSpPr>
        <p:spPr bwMode="auto">
          <a:xfrm>
            <a:off x="2946839" y="2355850"/>
            <a:ext cx="7524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s-ES" altLang="es-ES" sz="1100" dirty="0"/>
              <a:t>jun-oct22</a:t>
            </a:r>
          </a:p>
        </p:txBody>
      </p:sp>
      <p:sp>
        <p:nvSpPr>
          <p:cNvPr id="44" name="1 CuadroTexto">
            <a:extLst>
              <a:ext uri="{FF2B5EF4-FFF2-40B4-BE49-F238E27FC236}">
                <a16:creationId xmlns:a16="http://schemas.microsoft.com/office/drawing/2014/main" id="{9057ADAF-4432-6D15-BD59-4B0905FD1E3C}"/>
              </a:ext>
            </a:extLst>
          </p:cNvPr>
          <p:cNvSpPr txBox="1">
            <a:spLocks noChangeArrowheads="1"/>
          </p:cNvSpPr>
          <p:nvPr/>
        </p:nvSpPr>
        <p:spPr bwMode="auto">
          <a:xfrm>
            <a:off x="4026756" y="2357438"/>
            <a:ext cx="8651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s-ES" altLang="es-ES" sz="1100" dirty="0"/>
              <a:t>abr23</a:t>
            </a:r>
          </a:p>
        </p:txBody>
      </p:sp>
      <p:sp>
        <p:nvSpPr>
          <p:cNvPr id="45" name="1 CuadroTexto">
            <a:extLst>
              <a:ext uri="{FF2B5EF4-FFF2-40B4-BE49-F238E27FC236}">
                <a16:creationId xmlns:a16="http://schemas.microsoft.com/office/drawing/2014/main" id="{6A72A3C1-96D8-CF59-2831-701BAC09535E}"/>
              </a:ext>
            </a:extLst>
          </p:cNvPr>
          <p:cNvSpPr txBox="1">
            <a:spLocks noChangeArrowheads="1"/>
          </p:cNvSpPr>
          <p:nvPr/>
        </p:nvSpPr>
        <p:spPr bwMode="auto">
          <a:xfrm>
            <a:off x="5069326" y="2366963"/>
            <a:ext cx="8540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s-ES" altLang="es-ES" sz="1100" dirty="0"/>
              <a:t>jul23</a:t>
            </a:r>
          </a:p>
        </p:txBody>
      </p:sp>
      <p:sp>
        <p:nvSpPr>
          <p:cNvPr id="46" name="1 CuadroTexto">
            <a:extLst>
              <a:ext uri="{FF2B5EF4-FFF2-40B4-BE49-F238E27FC236}">
                <a16:creationId xmlns:a16="http://schemas.microsoft.com/office/drawing/2014/main" id="{DD5020F8-68AC-869E-CC86-63C36286D762}"/>
              </a:ext>
            </a:extLst>
          </p:cNvPr>
          <p:cNvSpPr txBox="1">
            <a:spLocks noChangeArrowheads="1"/>
          </p:cNvSpPr>
          <p:nvPr/>
        </p:nvSpPr>
        <p:spPr bwMode="auto">
          <a:xfrm>
            <a:off x="5831744" y="2371940"/>
            <a:ext cx="81937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s-ES" altLang="es-ES" sz="1100" dirty="0"/>
              <a:t>nov23</a:t>
            </a:r>
          </a:p>
        </p:txBody>
      </p:sp>
      <p:sp>
        <p:nvSpPr>
          <p:cNvPr id="47" name="1 CuadroTexto">
            <a:extLst>
              <a:ext uri="{FF2B5EF4-FFF2-40B4-BE49-F238E27FC236}">
                <a16:creationId xmlns:a16="http://schemas.microsoft.com/office/drawing/2014/main" id="{DFB59B98-E03D-A8E9-A6C5-DBA154702AE9}"/>
              </a:ext>
            </a:extLst>
          </p:cNvPr>
          <p:cNvSpPr txBox="1">
            <a:spLocks noChangeArrowheads="1"/>
          </p:cNvSpPr>
          <p:nvPr/>
        </p:nvSpPr>
        <p:spPr bwMode="auto">
          <a:xfrm>
            <a:off x="6594279" y="2368658"/>
            <a:ext cx="8223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s-ES" altLang="es-ES" sz="1100" dirty="0"/>
              <a:t>Fin dic25</a:t>
            </a:r>
          </a:p>
        </p:txBody>
      </p:sp>
      <p:sp>
        <p:nvSpPr>
          <p:cNvPr id="50" name="1 CuadroTexto">
            <a:extLst>
              <a:ext uri="{FF2B5EF4-FFF2-40B4-BE49-F238E27FC236}">
                <a16:creationId xmlns:a16="http://schemas.microsoft.com/office/drawing/2014/main" id="{E4B558F2-7A97-D075-60EC-231FBB6057D6}"/>
              </a:ext>
            </a:extLst>
          </p:cNvPr>
          <p:cNvSpPr txBox="1">
            <a:spLocks noChangeArrowheads="1"/>
          </p:cNvSpPr>
          <p:nvPr/>
        </p:nvSpPr>
        <p:spPr bwMode="auto">
          <a:xfrm>
            <a:off x="8259123" y="2380760"/>
            <a:ext cx="8953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s-ES" altLang="es-ES" sz="1100" dirty="0"/>
              <a:t>dic35</a:t>
            </a:r>
          </a:p>
        </p:txBody>
      </p:sp>
      <p:sp>
        <p:nvSpPr>
          <p:cNvPr id="51" name="1 CuadroTexto">
            <a:extLst>
              <a:ext uri="{FF2B5EF4-FFF2-40B4-BE49-F238E27FC236}">
                <a16:creationId xmlns:a16="http://schemas.microsoft.com/office/drawing/2014/main" id="{7AD681C8-BA8B-0D2E-8DC6-E38B4D1323EE}"/>
              </a:ext>
            </a:extLst>
          </p:cNvPr>
          <p:cNvSpPr txBox="1">
            <a:spLocks noChangeArrowheads="1"/>
          </p:cNvSpPr>
          <p:nvPr/>
        </p:nvSpPr>
        <p:spPr bwMode="auto">
          <a:xfrm>
            <a:off x="1381276" y="4817721"/>
            <a:ext cx="25130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ES" altLang="es-ES" sz="1400" dirty="0"/>
              <a:t>*    Fechas aproximadas</a:t>
            </a:r>
          </a:p>
          <a:p>
            <a:pPr eaLnBrk="1" hangingPunct="1"/>
            <a:r>
              <a:rPr lang="es-ES" altLang="es-ES" sz="1400" dirty="0"/>
              <a:t>** Competitivas y eliminatorias</a:t>
            </a:r>
          </a:p>
        </p:txBody>
      </p:sp>
      <p:sp>
        <p:nvSpPr>
          <p:cNvPr id="52" name="1 Título">
            <a:extLst>
              <a:ext uri="{FF2B5EF4-FFF2-40B4-BE49-F238E27FC236}">
                <a16:creationId xmlns:a16="http://schemas.microsoft.com/office/drawing/2014/main" id="{EECCE2CD-B1F5-7FE6-205A-69B7FA306512}"/>
              </a:ext>
            </a:extLst>
          </p:cNvPr>
          <p:cNvSpPr txBox="1">
            <a:spLocks/>
          </p:cNvSpPr>
          <p:nvPr/>
        </p:nvSpPr>
        <p:spPr>
          <a:xfrm>
            <a:off x="2293991" y="273730"/>
            <a:ext cx="6105786"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_tradnl" b="1" dirty="0">
                <a:solidFill>
                  <a:schemeClr val="accent6">
                    <a:lumMod val="75000"/>
                  </a:schemeClr>
                </a:solidFill>
              </a:rPr>
              <a:t>Posibles pasos siguientes</a:t>
            </a:r>
            <a:endParaRPr lang="es-ES" b="1" dirty="0">
              <a:solidFill>
                <a:schemeClr val="accent6">
                  <a:lumMod val="75000"/>
                </a:schemeClr>
              </a:solidFill>
            </a:endParaRPr>
          </a:p>
        </p:txBody>
      </p:sp>
      <p:sp>
        <p:nvSpPr>
          <p:cNvPr id="53" name="1 CuadroTexto">
            <a:extLst>
              <a:ext uri="{FF2B5EF4-FFF2-40B4-BE49-F238E27FC236}">
                <a16:creationId xmlns:a16="http://schemas.microsoft.com/office/drawing/2014/main" id="{5ADE132E-DC52-F4F5-90A0-2A29D1741432}"/>
              </a:ext>
            </a:extLst>
          </p:cNvPr>
          <p:cNvSpPr txBox="1"/>
          <p:nvPr/>
        </p:nvSpPr>
        <p:spPr>
          <a:xfrm>
            <a:off x="1068808" y="1038146"/>
            <a:ext cx="6815530" cy="1184940"/>
          </a:xfrm>
          <a:prstGeom prst="rect">
            <a:avLst/>
          </a:prstGeom>
          <a:noFill/>
        </p:spPr>
        <p:txBody>
          <a:bodyPr wrap="square" rtlCol="0">
            <a:spAutoFit/>
          </a:bodyPr>
          <a:lstStyle/>
          <a:p>
            <a:r>
              <a:rPr lang="es-ES" sz="1700" dirty="0"/>
              <a:t>Fondos del  </a:t>
            </a:r>
            <a:r>
              <a:rPr lang="es-ES" sz="1700" b="1" spc="-3" dirty="0">
                <a:latin typeface="Calibri" panose="020F0502020204030204" pitchFamily="34" charset="0"/>
                <a:cs typeface="Calibri"/>
              </a:rPr>
              <a:t>Mecanismo de Recuperación y Resiliencia </a:t>
            </a:r>
            <a:r>
              <a:rPr lang="es-ES" sz="1700" spc="-3" dirty="0">
                <a:latin typeface="Calibri" panose="020F0502020204030204" pitchFamily="34" charset="0"/>
                <a:cs typeface="Calibri"/>
              </a:rPr>
              <a:t>(</a:t>
            </a:r>
            <a:r>
              <a:rPr lang="es-ES" sz="1700" b="1" spc="-3" dirty="0">
                <a:latin typeface="Calibri" panose="020F0502020204030204" pitchFamily="34" charset="0"/>
                <a:cs typeface="Calibri"/>
              </a:rPr>
              <a:t>MRR</a:t>
            </a:r>
            <a:r>
              <a:rPr lang="es-ES" sz="1700" spc="-3" dirty="0">
                <a:latin typeface="Calibri" panose="020F0502020204030204" pitchFamily="34" charset="0"/>
                <a:cs typeface="Calibri"/>
              </a:rPr>
              <a:t>).</a:t>
            </a:r>
            <a:r>
              <a:rPr lang="es-ES" sz="1700" b="1" spc="-3" dirty="0">
                <a:latin typeface="Calibri" panose="020F0502020204030204" pitchFamily="34" charset="0"/>
                <a:cs typeface="Calibri"/>
              </a:rPr>
              <a:t>  </a:t>
            </a:r>
            <a:r>
              <a:rPr lang="es-ES" sz="1700" spc="-3" dirty="0">
                <a:latin typeface="Calibri" panose="020F0502020204030204" pitchFamily="34" charset="0"/>
                <a:cs typeface="Calibri"/>
              </a:rPr>
              <a:t>Instrumento excepcional  de  recuperación temporal cuya planificación se ha materializado en el </a:t>
            </a:r>
            <a:r>
              <a:rPr lang="es-ES" sz="1700" b="1" spc="-6" dirty="0">
                <a:latin typeface="Calibri" panose="020F0502020204030204" pitchFamily="34" charset="0"/>
                <a:cs typeface="Calibri"/>
              </a:rPr>
              <a:t>Plan de Recuperación</a:t>
            </a:r>
            <a:r>
              <a:rPr lang="es-ES" sz="1700" spc="-6" dirty="0">
                <a:latin typeface="Calibri" panose="020F0502020204030204" pitchFamily="34" charset="0"/>
                <a:cs typeface="Calibri"/>
              </a:rPr>
              <a:t>,</a:t>
            </a:r>
            <a:r>
              <a:rPr lang="es-ES" sz="1700" b="1" spc="-6" dirty="0">
                <a:latin typeface="Calibri" panose="020F0502020204030204" pitchFamily="34" charset="0"/>
                <a:cs typeface="Calibri"/>
              </a:rPr>
              <a:t> Transformación y Resiliencia</a:t>
            </a:r>
            <a:r>
              <a:rPr lang="es-ES" sz="1700" spc="-6" dirty="0">
                <a:latin typeface="Calibri" panose="020F0502020204030204" pitchFamily="34" charset="0"/>
                <a:cs typeface="Calibri"/>
              </a:rPr>
              <a:t>.</a:t>
            </a:r>
            <a:endParaRPr lang="es-ES" sz="1700" b="1" spc="-6" dirty="0">
              <a:latin typeface="Calibri" panose="020F0502020204030204" pitchFamily="34" charset="0"/>
              <a:cs typeface="Calibri"/>
            </a:endParaRPr>
          </a:p>
          <a:p>
            <a:endParaRPr lang="es-ES" sz="2000" dirty="0"/>
          </a:p>
        </p:txBody>
      </p:sp>
      <p:pic>
        <p:nvPicPr>
          <p:cNvPr id="55" name="Picture 2">
            <a:extLst>
              <a:ext uri="{FF2B5EF4-FFF2-40B4-BE49-F238E27FC236}">
                <a16:creationId xmlns:a16="http://schemas.microsoft.com/office/drawing/2014/main" id="{AA3822E3-2ABB-CF7E-ED91-E34D0711444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87430" y="523053"/>
            <a:ext cx="1738536" cy="36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17 Grupo">
            <a:extLst>
              <a:ext uri="{FF2B5EF4-FFF2-40B4-BE49-F238E27FC236}">
                <a16:creationId xmlns:a16="http://schemas.microsoft.com/office/drawing/2014/main" id="{8D6A52A9-39D8-4586-BAAE-602AC96980B1}"/>
              </a:ext>
            </a:extLst>
          </p:cNvPr>
          <p:cNvGrpSpPr>
            <a:grpSpLocks/>
          </p:cNvGrpSpPr>
          <p:nvPr/>
        </p:nvGrpSpPr>
        <p:grpSpPr bwMode="auto">
          <a:xfrm>
            <a:off x="6581618" y="4288586"/>
            <a:ext cx="919341" cy="1338077"/>
            <a:chOff x="5969030" y="2421157"/>
            <a:chExt cx="1206003" cy="1215681"/>
          </a:xfrm>
        </p:grpSpPr>
        <p:sp>
          <p:nvSpPr>
            <p:cNvPr id="4" name="14 Rectángulo redondeado">
              <a:extLst>
                <a:ext uri="{FF2B5EF4-FFF2-40B4-BE49-F238E27FC236}">
                  <a16:creationId xmlns:a16="http://schemas.microsoft.com/office/drawing/2014/main" id="{6D3907A6-19EF-60C7-8E0D-C36097C5D49E}"/>
                </a:ext>
              </a:extLst>
            </p:cNvPr>
            <p:cNvSpPr/>
            <p:nvPr/>
          </p:nvSpPr>
          <p:spPr>
            <a:xfrm>
              <a:off x="6037716" y="2421157"/>
              <a:ext cx="1091746" cy="1215681"/>
            </a:xfrm>
            <a:prstGeom prst="roundRect">
              <a:avLst/>
            </a:prstGeom>
            <a:solidFill>
              <a:srgbClr val="F68426">
                <a:alpha val="97647"/>
              </a:srgbClr>
            </a:soli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 name="13 CuadroTexto">
              <a:extLst>
                <a:ext uri="{FF2B5EF4-FFF2-40B4-BE49-F238E27FC236}">
                  <a16:creationId xmlns:a16="http://schemas.microsoft.com/office/drawing/2014/main" id="{2413EA5D-802C-EF49-4383-0A77C3743177}"/>
                </a:ext>
              </a:extLst>
            </p:cNvPr>
            <p:cNvSpPr txBox="1">
              <a:spLocks noChangeArrowheads="1"/>
            </p:cNvSpPr>
            <p:nvPr/>
          </p:nvSpPr>
          <p:spPr bwMode="auto">
            <a:xfrm>
              <a:off x="5969030" y="2688920"/>
              <a:ext cx="1206003" cy="4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s-ES" altLang="es-ES" sz="1400" b="1" dirty="0">
                  <a:solidFill>
                    <a:schemeClr val="bg1"/>
                  </a:solidFill>
                </a:rPr>
                <a:t>Cesión</a:t>
              </a:r>
              <a:r>
                <a:rPr lang="es-ES" altLang="es-ES" sz="1200" dirty="0"/>
                <a:t> (</a:t>
              </a:r>
              <a:r>
                <a:rPr lang="es-ES" altLang="es-ES" sz="1000" dirty="0"/>
                <a:t>Prototipos</a:t>
              </a:r>
              <a:r>
                <a:rPr lang="es-ES" altLang="es-ES" sz="1200" dirty="0"/>
                <a:t>)</a:t>
              </a:r>
            </a:p>
          </p:txBody>
        </p:sp>
      </p:grpSp>
      <p:sp>
        <p:nvSpPr>
          <p:cNvPr id="7" name="1 CuadroTexto">
            <a:extLst>
              <a:ext uri="{FF2B5EF4-FFF2-40B4-BE49-F238E27FC236}">
                <a16:creationId xmlns:a16="http://schemas.microsoft.com/office/drawing/2014/main" id="{136B14C9-5339-B98B-0D9A-4C077773A2FD}"/>
              </a:ext>
            </a:extLst>
          </p:cNvPr>
          <p:cNvSpPr txBox="1">
            <a:spLocks noChangeArrowheads="1"/>
          </p:cNvSpPr>
          <p:nvPr/>
        </p:nvSpPr>
        <p:spPr bwMode="auto">
          <a:xfrm>
            <a:off x="7455861" y="2388978"/>
            <a:ext cx="8223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s-ES" altLang="es-ES" sz="1100" dirty="0"/>
              <a:t>dic28</a:t>
            </a:r>
          </a:p>
        </p:txBody>
      </p:sp>
      <p:grpSp>
        <p:nvGrpSpPr>
          <p:cNvPr id="8" name="16 Grupo">
            <a:extLst>
              <a:ext uri="{FF2B5EF4-FFF2-40B4-BE49-F238E27FC236}">
                <a16:creationId xmlns:a16="http://schemas.microsoft.com/office/drawing/2014/main" id="{83DFE150-7EB1-DE9D-C238-356D3731729A}"/>
              </a:ext>
            </a:extLst>
          </p:cNvPr>
          <p:cNvGrpSpPr>
            <a:grpSpLocks/>
          </p:cNvGrpSpPr>
          <p:nvPr/>
        </p:nvGrpSpPr>
        <p:grpSpPr bwMode="auto">
          <a:xfrm>
            <a:off x="8368575" y="2642449"/>
            <a:ext cx="722062" cy="1490661"/>
            <a:chOff x="4873321" y="2423717"/>
            <a:chExt cx="1053383" cy="1215681"/>
          </a:xfrm>
        </p:grpSpPr>
        <p:sp>
          <p:nvSpPr>
            <p:cNvPr id="9" name="30 Rectángulo redondeado">
              <a:extLst>
                <a:ext uri="{FF2B5EF4-FFF2-40B4-BE49-F238E27FC236}">
                  <a16:creationId xmlns:a16="http://schemas.microsoft.com/office/drawing/2014/main" id="{5DD0F7BC-FC62-731A-21CD-F8C2566017EE}"/>
                </a:ext>
              </a:extLst>
            </p:cNvPr>
            <p:cNvSpPr/>
            <p:nvPr/>
          </p:nvSpPr>
          <p:spPr>
            <a:xfrm>
              <a:off x="4945970" y="2423717"/>
              <a:ext cx="980734" cy="1215681"/>
            </a:xfrm>
            <a:prstGeom prst="roundRect">
              <a:avLst/>
            </a:prstGeom>
            <a:solidFill>
              <a:schemeClr val="accent1">
                <a:alpha val="98000"/>
              </a:schemeClr>
            </a:soli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0" name="10 CuadroTexto">
              <a:extLst>
                <a:ext uri="{FF2B5EF4-FFF2-40B4-BE49-F238E27FC236}">
                  <a16:creationId xmlns:a16="http://schemas.microsoft.com/office/drawing/2014/main" id="{476706C4-C70E-8483-4554-40995AB54550}"/>
                </a:ext>
              </a:extLst>
            </p:cNvPr>
            <p:cNvSpPr txBox="1">
              <a:spLocks noChangeArrowheads="1"/>
            </p:cNvSpPr>
            <p:nvPr/>
          </p:nvSpPr>
          <p:spPr bwMode="auto">
            <a:xfrm>
              <a:off x="4873321" y="2644761"/>
              <a:ext cx="1053379" cy="527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s-ES" altLang="es-ES" sz="1200" b="1" dirty="0">
                  <a:solidFill>
                    <a:schemeClr val="bg1"/>
                  </a:solidFill>
                </a:rPr>
                <a:t>Retorno </a:t>
              </a:r>
              <a:r>
                <a:rPr lang="es-ES" altLang="es-ES" sz="1400" b="1" dirty="0">
                  <a:solidFill>
                    <a:schemeClr val="bg1"/>
                  </a:solidFill>
                </a:rPr>
                <a:t>CPP</a:t>
              </a:r>
            </a:p>
            <a:p>
              <a:pPr algn="ctr" eaLnBrk="1" hangingPunct="1"/>
              <a:r>
                <a:rPr lang="es-ES" altLang="es-ES" sz="1000" dirty="0"/>
                <a:t>Control</a:t>
              </a:r>
            </a:p>
          </p:txBody>
        </p:sp>
      </p:grpSp>
    </p:spTree>
    <p:extLst>
      <p:ext uri="{BB962C8B-B14F-4D97-AF65-F5344CB8AC3E}">
        <p14:creationId xmlns:p14="http://schemas.microsoft.com/office/powerpoint/2010/main" val="3969935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a:extLst>
              <a:ext uri="{FF2B5EF4-FFF2-40B4-BE49-F238E27FC236}">
                <a16:creationId xmlns:a16="http://schemas.microsoft.com/office/drawing/2014/main" id="{CCDD7AC0-5658-406F-6FC2-E5776A93DA87}"/>
              </a:ext>
            </a:extLst>
          </p:cNvPr>
          <p:cNvSpPr txBox="1">
            <a:spLocks/>
          </p:cNvSpPr>
          <p:nvPr/>
        </p:nvSpPr>
        <p:spPr>
          <a:xfrm>
            <a:off x="1913662" y="1960240"/>
            <a:ext cx="8229600" cy="964704"/>
          </a:xfrm>
          <a:prstGeom prst="rect">
            <a:avLst/>
          </a:prstGeom>
        </p:spPr>
        <p:txBody>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gn="ctr">
              <a:spcBef>
                <a:spcPct val="0"/>
              </a:spcBef>
              <a:buFont typeface="Arial" pitchFamily="34" charset="0"/>
              <a:buNone/>
            </a:pPr>
            <a:r>
              <a:rPr lang="es-ES" b="1">
                <a:solidFill>
                  <a:schemeClr val="tx2">
                    <a:lumMod val="75000"/>
                  </a:schemeClr>
                </a:solidFill>
                <a:latin typeface="+mj-lt"/>
                <a:ea typeface="+mj-ea"/>
                <a:cs typeface="+mj-cs"/>
              </a:rPr>
              <a:t>Gracias por participar</a:t>
            </a:r>
            <a:endParaRPr lang="es-ES" b="1" dirty="0">
              <a:solidFill>
                <a:schemeClr val="tx2">
                  <a:lumMod val="75000"/>
                </a:schemeClr>
              </a:solidFill>
              <a:latin typeface="+mj-lt"/>
              <a:ea typeface="+mj-ea"/>
              <a:cs typeface="+mj-cs"/>
            </a:endParaRPr>
          </a:p>
        </p:txBody>
      </p:sp>
      <p:sp>
        <p:nvSpPr>
          <p:cNvPr id="4" name="2 Marcador de contenido">
            <a:extLst>
              <a:ext uri="{FF2B5EF4-FFF2-40B4-BE49-F238E27FC236}">
                <a16:creationId xmlns:a16="http://schemas.microsoft.com/office/drawing/2014/main" id="{D4D3CD51-EF65-A71A-8C08-5FCBDBD656ED}"/>
              </a:ext>
            </a:extLst>
          </p:cNvPr>
          <p:cNvSpPr txBox="1">
            <a:spLocks/>
          </p:cNvSpPr>
          <p:nvPr/>
        </p:nvSpPr>
        <p:spPr>
          <a:xfrm>
            <a:off x="1989862" y="3861048"/>
            <a:ext cx="8229600" cy="96470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buFont typeface="Arial" panose="020B0604020202020204" pitchFamily="34" charset="0"/>
              <a:buNone/>
            </a:pPr>
            <a:r>
              <a:rPr lang="es-ES" sz="2400" dirty="0">
                <a:solidFill>
                  <a:schemeClr val="tx2">
                    <a:lumMod val="75000"/>
                  </a:schemeClr>
                </a:solidFill>
                <a:latin typeface="+mj-lt"/>
                <a:ea typeface="+mj-ea"/>
                <a:cs typeface="+mj-cs"/>
                <a:hlinkClick r:id="rId2"/>
              </a:rPr>
              <a:t>ocpi@cdti.es</a:t>
            </a:r>
            <a:endParaRPr lang="es-ES" sz="2400" dirty="0">
              <a:solidFill>
                <a:schemeClr val="tx2">
                  <a:lumMod val="75000"/>
                </a:schemeClr>
              </a:solidFill>
              <a:latin typeface="+mj-lt"/>
              <a:ea typeface="+mj-ea"/>
              <a:cs typeface="+mj-cs"/>
            </a:endParaRPr>
          </a:p>
          <a:p>
            <a:pPr algn="ctr">
              <a:spcBef>
                <a:spcPct val="0"/>
              </a:spcBef>
              <a:buFont typeface="Arial" panose="020B0604020202020204" pitchFamily="34" charset="0"/>
              <a:buNone/>
            </a:pPr>
            <a:r>
              <a:rPr lang="es-ES" sz="2400" dirty="0">
                <a:solidFill>
                  <a:schemeClr val="tx2">
                    <a:lumMod val="75000"/>
                  </a:schemeClr>
                </a:solidFill>
                <a:latin typeface="+mj-lt"/>
                <a:ea typeface="+mj-ea"/>
                <a:cs typeface="+mj-cs"/>
                <a:hlinkClick r:id="rId3"/>
              </a:rPr>
              <a:t>www.cdti.es</a:t>
            </a:r>
            <a:r>
              <a:rPr lang="es-ES" sz="2400" dirty="0">
                <a:solidFill>
                  <a:schemeClr val="tx2">
                    <a:lumMod val="75000"/>
                  </a:schemeClr>
                </a:solidFill>
                <a:latin typeface="+mj-lt"/>
                <a:ea typeface="+mj-ea"/>
                <a:cs typeface="+mj-cs"/>
              </a:rPr>
              <a:t> </a:t>
            </a:r>
          </a:p>
        </p:txBody>
      </p:sp>
      <p:pic>
        <p:nvPicPr>
          <p:cNvPr id="5" name="Picture 2">
            <a:extLst>
              <a:ext uri="{FF2B5EF4-FFF2-40B4-BE49-F238E27FC236}">
                <a16:creationId xmlns:a16="http://schemas.microsoft.com/office/drawing/2014/main" id="{4DE37152-B0CC-91EF-1693-42A3CB58C8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8754" y="2848841"/>
            <a:ext cx="3544973" cy="744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7662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D367C56-9782-49B1-9238-9BFAA0853405}"/>
              </a:ext>
            </a:extLst>
          </p:cNvPr>
          <p:cNvSpPr>
            <a:spLocks noGrp="1"/>
          </p:cNvSpPr>
          <p:nvPr>
            <p:ph type="body" sz="quarter" idx="10"/>
          </p:nvPr>
        </p:nvSpPr>
        <p:spPr>
          <a:xfrm>
            <a:off x="605667" y="338711"/>
            <a:ext cx="10980665" cy="5021753"/>
          </a:xfrm>
        </p:spPr>
        <p:txBody>
          <a:bodyPr/>
          <a:lstStyle/>
          <a:p>
            <a:pPr marL="0" indent="0">
              <a:buNone/>
            </a:pPr>
            <a:r>
              <a:rPr lang="es-ES" sz="4400" b="1" dirty="0">
                <a:solidFill>
                  <a:schemeClr val="accent6">
                    <a:lumMod val="75000"/>
                  </a:schemeClr>
                </a:solidFill>
                <a:latin typeface="+mj-lt"/>
                <a:ea typeface="+mj-ea"/>
                <a:cs typeface="+mj-cs"/>
              </a:rPr>
              <a:t>		Objeto de esta CPM</a:t>
            </a:r>
          </a:p>
          <a:p>
            <a:pPr marL="0" indent="0">
              <a:buNone/>
            </a:pPr>
            <a:endParaRPr lang="es-ES" sz="2400" dirty="0"/>
          </a:p>
          <a:p>
            <a:pPr marL="0" indent="0">
              <a:buNone/>
            </a:pPr>
            <a:r>
              <a:rPr lang="es-ES" sz="2400" dirty="0"/>
              <a:t>-Promover la </a:t>
            </a:r>
            <a:r>
              <a:rPr lang="es-ES" sz="2400" b="1" dirty="0"/>
              <a:t>participación</a:t>
            </a:r>
            <a:r>
              <a:rPr lang="es-ES" sz="2400" dirty="0"/>
              <a:t> de operadores económicos activos en el mercado </a:t>
            </a:r>
          </a:p>
          <a:p>
            <a:pPr marL="533386" lvl="1" indent="0">
              <a:buNone/>
            </a:pPr>
            <a:r>
              <a:rPr lang="es-ES" sz="1866" dirty="0"/>
              <a:t>-para la presentación de </a:t>
            </a:r>
            <a:r>
              <a:rPr lang="es-ES" sz="1866" b="1" dirty="0"/>
              <a:t>propuestas innovadoras </a:t>
            </a:r>
            <a:r>
              <a:rPr lang="es-ES" sz="1866" dirty="0"/>
              <a:t>destinadas a dar respuestas a las necesidades de la Guardia Civil</a:t>
            </a:r>
            <a:r>
              <a:rPr lang="es-ES" sz="1800" dirty="0">
                <a:effectLst/>
                <a:latin typeface="Calibri" panose="020F0502020204030204" pitchFamily="34" charset="0"/>
                <a:ea typeface="Calibri" panose="020F0502020204030204" pitchFamily="34" charset="0"/>
                <a:cs typeface="Times New Roman" panose="02020603050405020304" pitchFamily="18" charset="0"/>
              </a:rPr>
              <a:t>.</a:t>
            </a:r>
            <a:endParaRPr lang="es-ES" sz="1866" dirty="0">
              <a:highlight>
                <a:srgbClr val="FFFF00"/>
              </a:highlight>
            </a:endParaRPr>
          </a:p>
          <a:p>
            <a:pPr marL="533386" lvl="1" indent="0">
              <a:buNone/>
            </a:pPr>
            <a:r>
              <a:rPr lang="es-ES" sz="1866" dirty="0"/>
              <a:t>-al </a:t>
            </a:r>
            <a:r>
              <a:rPr lang="es-ES" sz="1866" b="1" dirty="0"/>
              <a:t>reto tecnológico </a:t>
            </a:r>
            <a:r>
              <a:rPr lang="es-ES" sz="1866" dirty="0"/>
              <a:t>que se describen en el Anexo I de la Resolución de CPM</a:t>
            </a:r>
          </a:p>
          <a:p>
            <a:pPr marL="0" indent="0">
              <a:buNone/>
            </a:pPr>
            <a:endParaRPr lang="es-ES" sz="2400" dirty="0"/>
          </a:p>
          <a:p>
            <a:pPr algn="l"/>
            <a:r>
              <a:rPr lang="es-ES" sz="2400" dirty="0"/>
              <a:t>A partir de los resultados de la CPM y la vigilancia tecnológica, CDTI y Administración dispondrán de la información necesaria para definir las </a:t>
            </a:r>
            <a:r>
              <a:rPr lang="es-ES" sz="2400" b="1" dirty="0"/>
              <a:t>especificaciones técnicas </a:t>
            </a:r>
            <a:r>
              <a:rPr lang="es-ES" sz="2400" dirty="0"/>
              <a:t>que mejoren la definición </a:t>
            </a:r>
            <a:r>
              <a:rPr lang="es-ES" sz="2400" b="1" dirty="0"/>
              <a:t>y alcance </a:t>
            </a:r>
            <a:r>
              <a:rPr lang="es-ES" sz="2400" dirty="0"/>
              <a:t>de una posible licitación de Compra Pública Precomercial </a:t>
            </a:r>
            <a:r>
              <a:rPr lang="es-ES" sz="2400" b="1" dirty="0"/>
              <a:t>CPP </a:t>
            </a:r>
            <a:r>
              <a:rPr lang="es-ES" sz="2400" dirty="0"/>
              <a:t>(excluida LCSP art. 8).</a:t>
            </a:r>
          </a:p>
        </p:txBody>
      </p:sp>
      <p:pic>
        <p:nvPicPr>
          <p:cNvPr id="4" name="Picture 2">
            <a:extLst>
              <a:ext uri="{FF2B5EF4-FFF2-40B4-BE49-F238E27FC236}">
                <a16:creationId xmlns:a16="http://schemas.microsoft.com/office/drawing/2014/main" id="{36C76BBA-80DD-35DB-D1D5-39DC36A005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87430" y="523053"/>
            <a:ext cx="1738536" cy="36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5044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2022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D367C56-9782-49B1-9238-9BFAA0853405}"/>
              </a:ext>
            </a:extLst>
          </p:cNvPr>
          <p:cNvSpPr>
            <a:spLocks noGrp="1"/>
          </p:cNvSpPr>
          <p:nvPr>
            <p:ph type="body" sz="quarter" idx="10"/>
          </p:nvPr>
        </p:nvSpPr>
        <p:spPr>
          <a:xfrm>
            <a:off x="4301067" y="1296352"/>
            <a:ext cx="7257888" cy="5021753"/>
          </a:xfrm>
        </p:spPr>
        <p:txBody>
          <a:bodyPr/>
          <a:lstStyle/>
          <a:p>
            <a:pPr marL="342900" indent="-342900">
              <a:spcAft>
                <a:spcPts val="1200"/>
              </a:spcAft>
              <a:defRPr/>
            </a:pPr>
            <a:r>
              <a:rPr lang="es-ES" sz="2400" dirty="0"/>
              <a:t>Herramienta de LCSP 9/2017 (art.115,art.70) No vinculante con las etapas posteriores</a:t>
            </a:r>
          </a:p>
          <a:p>
            <a:pPr marL="342900" indent="-342900">
              <a:spcAft>
                <a:spcPts val="1200"/>
              </a:spcAft>
              <a:defRPr/>
            </a:pPr>
            <a:r>
              <a:rPr lang="es-ES" sz="2400" dirty="0"/>
              <a:t>Parte del expediente de contratación » principios básicos LCSP</a:t>
            </a:r>
          </a:p>
          <a:p>
            <a:pPr marL="342900" indent="-342900">
              <a:spcAft>
                <a:spcPts val="1200"/>
              </a:spcAft>
              <a:buFont typeface="Arial" panose="020B0604020202020204" pitchFamily="34" charset="0"/>
              <a:buChar char="•"/>
              <a:defRPr/>
            </a:pPr>
            <a:r>
              <a:rPr lang="es-ES" sz="2400" dirty="0"/>
              <a:t>Usuario final identifica una necesidad tecnológica</a:t>
            </a:r>
          </a:p>
          <a:p>
            <a:pPr marL="342900" indent="-342900">
              <a:spcAft>
                <a:spcPts val="1200"/>
              </a:spcAft>
              <a:buFont typeface="Arial" panose="020B0604020202020204" pitchFamily="34" charset="0"/>
              <a:buChar char="•"/>
              <a:defRPr/>
            </a:pPr>
            <a:r>
              <a:rPr lang="es-ES" sz="2400" dirty="0"/>
              <a:t>¿Puede ser realizada? Hay capacidad y motivación?</a:t>
            </a:r>
          </a:p>
          <a:p>
            <a:pPr marL="342900" indent="-342900">
              <a:spcAft>
                <a:spcPts val="1200"/>
              </a:spcAft>
              <a:buFont typeface="Arial" panose="020B0604020202020204" pitchFamily="34" charset="0"/>
              <a:buChar char="•"/>
              <a:defRPr/>
            </a:pPr>
            <a:r>
              <a:rPr lang="es-ES" sz="2400" dirty="0"/>
              <a:t>Sirve para conocer el estado del arte… ¿CPP?</a:t>
            </a:r>
          </a:p>
          <a:p>
            <a:pPr marL="342900" indent="-342900">
              <a:spcAft>
                <a:spcPts val="1200"/>
              </a:spcAft>
              <a:buFont typeface="Arial" panose="020B0604020202020204" pitchFamily="34" charset="0"/>
              <a:buChar char="•"/>
              <a:defRPr/>
            </a:pPr>
            <a:r>
              <a:rPr lang="es-ES" sz="2400" dirty="0"/>
              <a:t>Orienta un potencial pliego de contratación</a:t>
            </a:r>
          </a:p>
          <a:p>
            <a:pPr marL="342900" indent="-342900">
              <a:spcAft>
                <a:spcPts val="1200"/>
              </a:spcAft>
              <a:buFont typeface="Arial" panose="020B0604020202020204" pitchFamily="34" charset="0"/>
              <a:buChar char="•"/>
              <a:defRPr/>
            </a:pPr>
            <a:endParaRPr lang="es-ES" sz="2400" dirty="0"/>
          </a:p>
          <a:p>
            <a:pPr marL="0" indent="0">
              <a:buNone/>
            </a:pPr>
            <a:endParaRPr lang="es-ES" sz="2400" dirty="0"/>
          </a:p>
        </p:txBody>
      </p:sp>
      <p:pic>
        <p:nvPicPr>
          <p:cNvPr id="4" name="Picture 2">
            <a:extLst>
              <a:ext uri="{FF2B5EF4-FFF2-40B4-BE49-F238E27FC236}">
                <a16:creationId xmlns:a16="http://schemas.microsoft.com/office/drawing/2014/main" id="{36C76BBA-80DD-35DB-D1D5-39DC36A005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87430" y="523053"/>
            <a:ext cx="1738536" cy="36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Resultado de imagen de consulta preliminar del mercado">
            <a:extLst>
              <a:ext uri="{FF2B5EF4-FFF2-40B4-BE49-F238E27FC236}">
                <a16:creationId xmlns:a16="http://schemas.microsoft.com/office/drawing/2014/main" id="{6024D9C2-E8EB-43EA-5FAC-E5494EBED7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943" y="1459578"/>
            <a:ext cx="3421602" cy="2628966"/>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a:extLst>
              <a:ext uri="{FF2B5EF4-FFF2-40B4-BE49-F238E27FC236}">
                <a16:creationId xmlns:a16="http://schemas.microsoft.com/office/drawing/2014/main" id="{C9698827-0566-9BC5-BCF1-1882679E0A5D}"/>
              </a:ext>
            </a:extLst>
          </p:cNvPr>
          <p:cNvSpPr txBox="1">
            <a:spLocks/>
          </p:cNvSpPr>
          <p:nvPr/>
        </p:nvSpPr>
        <p:spPr>
          <a:xfrm>
            <a:off x="1344956" y="316578"/>
            <a:ext cx="84963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s-ES" b="1" dirty="0">
                <a:solidFill>
                  <a:schemeClr val="accent6">
                    <a:lumMod val="75000"/>
                  </a:schemeClr>
                </a:solidFill>
              </a:rPr>
              <a:t>¿Qué es una CPM?</a:t>
            </a:r>
            <a:br>
              <a:rPr lang="es-ES" dirty="0">
                <a:solidFill>
                  <a:schemeClr val="accent6">
                    <a:lumMod val="75000"/>
                  </a:schemeClr>
                </a:solidFill>
              </a:rPr>
            </a:br>
            <a:endParaRPr lang="es-ES" dirty="0"/>
          </a:p>
        </p:txBody>
      </p:sp>
    </p:spTree>
    <p:extLst>
      <p:ext uri="{BB962C8B-B14F-4D97-AF65-F5344CB8AC3E}">
        <p14:creationId xmlns:p14="http://schemas.microsoft.com/office/powerpoint/2010/main" val="4250438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146F2354-3BA1-D6C6-A583-28E0240DD175}"/>
              </a:ext>
            </a:extLst>
          </p:cNvPr>
          <p:cNvPicPr>
            <a:picLocks noChangeAspect="1"/>
          </p:cNvPicPr>
          <p:nvPr/>
        </p:nvPicPr>
        <p:blipFill>
          <a:blip r:embed="rId2"/>
          <a:stretch>
            <a:fillRect/>
          </a:stretch>
        </p:blipFill>
        <p:spPr>
          <a:xfrm>
            <a:off x="463463" y="1127521"/>
            <a:ext cx="8909363" cy="3724275"/>
          </a:xfrm>
          <a:prstGeom prst="rect">
            <a:avLst/>
          </a:prstGeom>
        </p:spPr>
      </p:pic>
      <p:pic>
        <p:nvPicPr>
          <p:cNvPr id="4" name="Picture 2">
            <a:extLst>
              <a:ext uri="{FF2B5EF4-FFF2-40B4-BE49-F238E27FC236}">
                <a16:creationId xmlns:a16="http://schemas.microsoft.com/office/drawing/2014/main" id="{36C76BBA-80DD-35DB-D1D5-39DC36A005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87430" y="523053"/>
            <a:ext cx="1738536" cy="36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1" name="Grupo 20">
            <a:extLst>
              <a:ext uri="{FF2B5EF4-FFF2-40B4-BE49-F238E27FC236}">
                <a16:creationId xmlns:a16="http://schemas.microsoft.com/office/drawing/2014/main" id="{A64684CC-CEFF-1FDC-0D3A-5CF59583565D}"/>
              </a:ext>
            </a:extLst>
          </p:cNvPr>
          <p:cNvGrpSpPr/>
          <p:nvPr/>
        </p:nvGrpSpPr>
        <p:grpSpPr>
          <a:xfrm>
            <a:off x="907938" y="1089000"/>
            <a:ext cx="10418028" cy="4680000"/>
            <a:chOff x="907938" y="1168686"/>
            <a:chExt cx="10418028" cy="4385874"/>
          </a:xfrm>
        </p:grpSpPr>
        <p:pic>
          <p:nvPicPr>
            <p:cNvPr id="6" name="Imagen 5">
              <a:extLst>
                <a:ext uri="{FF2B5EF4-FFF2-40B4-BE49-F238E27FC236}">
                  <a16:creationId xmlns:a16="http://schemas.microsoft.com/office/drawing/2014/main" id="{7C782650-10E9-D390-882C-7C645178310A}"/>
                </a:ext>
              </a:extLst>
            </p:cNvPr>
            <p:cNvPicPr>
              <a:picLocks noChangeAspect="1"/>
            </p:cNvPicPr>
            <p:nvPr/>
          </p:nvPicPr>
          <p:blipFill rotWithShape="1">
            <a:blip r:embed="rId4"/>
            <a:srcRect l="1483" t="7784" r="73322" b="22601"/>
            <a:stretch/>
          </p:blipFill>
          <p:spPr>
            <a:xfrm>
              <a:off x="6844167" y="1168686"/>
              <a:ext cx="4481799" cy="4385874"/>
            </a:xfrm>
            <a:prstGeom prst="rect">
              <a:avLst/>
            </a:prstGeom>
          </p:spPr>
        </p:pic>
        <p:sp>
          <p:nvSpPr>
            <p:cNvPr id="7" name="Elipse 6">
              <a:extLst>
                <a:ext uri="{FF2B5EF4-FFF2-40B4-BE49-F238E27FC236}">
                  <a16:creationId xmlns:a16="http://schemas.microsoft.com/office/drawing/2014/main" id="{6F5CE15A-0CE7-27B9-1763-4C5FA7914212}"/>
                </a:ext>
              </a:extLst>
            </p:cNvPr>
            <p:cNvSpPr/>
            <p:nvPr/>
          </p:nvSpPr>
          <p:spPr>
            <a:xfrm>
              <a:off x="8826366" y="3907856"/>
              <a:ext cx="2069432" cy="4620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Elipse 7">
              <a:extLst>
                <a:ext uri="{FF2B5EF4-FFF2-40B4-BE49-F238E27FC236}">
                  <a16:creationId xmlns:a16="http://schemas.microsoft.com/office/drawing/2014/main" id="{0E5DD9C6-F817-E3E1-83EF-A23D8BB1D621}"/>
                </a:ext>
              </a:extLst>
            </p:cNvPr>
            <p:cNvSpPr/>
            <p:nvPr/>
          </p:nvSpPr>
          <p:spPr>
            <a:xfrm>
              <a:off x="907938" y="2709426"/>
              <a:ext cx="1342110" cy="3164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5" name="1 Título">
            <a:extLst>
              <a:ext uri="{FF2B5EF4-FFF2-40B4-BE49-F238E27FC236}">
                <a16:creationId xmlns:a16="http://schemas.microsoft.com/office/drawing/2014/main" id="{C9698827-0566-9BC5-BCF1-1882679E0A5D}"/>
              </a:ext>
            </a:extLst>
          </p:cNvPr>
          <p:cNvSpPr txBox="1">
            <a:spLocks/>
          </p:cNvSpPr>
          <p:nvPr/>
        </p:nvSpPr>
        <p:spPr>
          <a:xfrm>
            <a:off x="1344956" y="57752"/>
            <a:ext cx="8496300" cy="1180445"/>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s-ES" b="1" dirty="0">
                <a:solidFill>
                  <a:schemeClr val="accent6">
                    <a:lumMod val="75000"/>
                  </a:schemeClr>
                </a:solidFill>
              </a:rPr>
              <a:t>Convocatoria CPM</a:t>
            </a:r>
            <a:br>
              <a:rPr lang="es-ES" dirty="0">
                <a:solidFill>
                  <a:schemeClr val="accent6">
                    <a:lumMod val="75000"/>
                  </a:schemeClr>
                </a:solidFill>
              </a:rPr>
            </a:br>
            <a:endParaRPr lang="es-ES" dirty="0"/>
          </a:p>
        </p:txBody>
      </p:sp>
      <p:sp>
        <p:nvSpPr>
          <p:cNvPr id="20" name="Elipse 19">
            <a:extLst>
              <a:ext uri="{FF2B5EF4-FFF2-40B4-BE49-F238E27FC236}">
                <a16:creationId xmlns:a16="http://schemas.microsoft.com/office/drawing/2014/main" id="{BB1F2674-FDCA-C8B8-8914-5F018C448995}"/>
              </a:ext>
            </a:extLst>
          </p:cNvPr>
          <p:cNvSpPr/>
          <p:nvPr/>
        </p:nvSpPr>
        <p:spPr>
          <a:xfrm>
            <a:off x="6818524" y="2654538"/>
            <a:ext cx="1342110" cy="3164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514150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Rectángulo">
            <a:extLst>
              <a:ext uri="{FF2B5EF4-FFF2-40B4-BE49-F238E27FC236}">
                <a16:creationId xmlns:a16="http://schemas.microsoft.com/office/drawing/2014/main" id="{FAFA4210-FBB9-47AE-A682-90B7D9407116}"/>
              </a:ext>
            </a:extLst>
          </p:cNvPr>
          <p:cNvSpPr/>
          <p:nvPr/>
        </p:nvSpPr>
        <p:spPr>
          <a:xfrm>
            <a:off x="181074" y="167219"/>
            <a:ext cx="11423491" cy="677108"/>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r>
              <a:rPr lang="es-ES" sz="3800" b="1" dirty="0">
                <a:solidFill>
                  <a:srgbClr val="F79646">
                    <a:lumMod val="75000"/>
                  </a:srgbClr>
                </a:solidFill>
                <a:latin typeface="Calibri"/>
                <a:ea typeface="+mj-ea"/>
              </a:rPr>
              <a:t>¿Cómo afectan los requisitos de los Fondos?</a:t>
            </a:r>
          </a:p>
        </p:txBody>
      </p:sp>
      <p:pic>
        <p:nvPicPr>
          <p:cNvPr id="8" name="Picture 2">
            <a:extLst>
              <a:ext uri="{FF2B5EF4-FFF2-40B4-BE49-F238E27FC236}">
                <a16:creationId xmlns:a16="http://schemas.microsoft.com/office/drawing/2014/main" id="{5715AE45-D865-4D7F-A8E6-044370BB83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76718" y="433956"/>
            <a:ext cx="1954508" cy="410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a:extLst>
              <a:ext uri="{FF2B5EF4-FFF2-40B4-BE49-F238E27FC236}">
                <a16:creationId xmlns:a16="http://schemas.microsoft.com/office/drawing/2014/main" id="{253265C2-E86F-4F78-9589-C0EC1F3ECB39}"/>
              </a:ext>
            </a:extLst>
          </p:cNvPr>
          <p:cNvSpPr>
            <a:spLocks noChangeArrowheads="1"/>
          </p:cNvSpPr>
          <p:nvPr/>
        </p:nvSpPr>
        <p:spPr bwMode="auto">
          <a:xfrm>
            <a:off x="261257" y="530282"/>
            <a:ext cx="11702979" cy="2811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algn="just" defTabSz="1219170" eaLnBrk="0" fontAlgn="base" hangingPunct="0">
              <a:spcBef>
                <a:spcPct val="0"/>
              </a:spcBef>
              <a:spcAft>
                <a:spcPct val="0"/>
              </a:spcAft>
            </a:pPr>
            <a:endParaRPr lang="es-ES" altLang="es-ES" sz="1867" dirty="0">
              <a:latin typeface="Calibri" panose="020F0502020204030204" pitchFamily="34" charset="0"/>
            </a:endParaRPr>
          </a:p>
          <a:p>
            <a:pPr algn="just" defTabSz="1219170" eaLnBrk="0" fontAlgn="base" hangingPunct="0">
              <a:spcBef>
                <a:spcPct val="0"/>
              </a:spcBef>
              <a:spcAft>
                <a:spcPct val="0"/>
              </a:spcAft>
            </a:pPr>
            <a:endParaRPr lang="es-ES" altLang="es-ES" sz="2200" dirty="0">
              <a:latin typeface="Calibri" panose="020F0502020204030204" pitchFamily="34" charset="0"/>
            </a:endParaRPr>
          </a:p>
          <a:p>
            <a:pPr algn="just" defTabSz="1219170" eaLnBrk="0" fontAlgn="base" hangingPunct="0">
              <a:spcBef>
                <a:spcPct val="0"/>
              </a:spcBef>
              <a:spcAft>
                <a:spcPct val="0"/>
              </a:spcAft>
            </a:pPr>
            <a:r>
              <a:rPr lang="es-ES" altLang="es-ES" sz="2200" dirty="0">
                <a:latin typeface="Calibri" panose="020F0502020204030204" pitchFamily="34" charset="0"/>
              </a:rPr>
              <a:t>Todas las iniciativas de futuras </a:t>
            </a:r>
            <a:r>
              <a:rPr lang="es-ES" altLang="es-ES" sz="2200" dirty="0" err="1">
                <a:latin typeface="Calibri" panose="020F0502020204030204" pitchFamily="34" charset="0"/>
              </a:rPr>
              <a:t>CPPs</a:t>
            </a:r>
            <a:r>
              <a:rPr lang="es-ES" altLang="es-ES" sz="2200" dirty="0">
                <a:latin typeface="Calibri" panose="020F0502020204030204" pitchFamily="34" charset="0"/>
              </a:rPr>
              <a:t> impulsadas por el CDTI y financiadas con fondos europeos </a:t>
            </a:r>
            <a:r>
              <a:rPr lang="es-ES" sz="2200" dirty="0">
                <a:latin typeface="Calibri" panose="020F0502020204030204" pitchFamily="34" charset="0"/>
              </a:rPr>
              <a:t>deben cumplir una serie de requisitos, de acuerdo con la normativa reguladora del Mecanismo de Recuperación y Resiliencia y del Plan de Recuperación a nivel europeo y nacional. </a:t>
            </a:r>
          </a:p>
          <a:p>
            <a:pPr algn="just" defTabSz="1219170" eaLnBrk="0" fontAlgn="base" hangingPunct="0">
              <a:spcBef>
                <a:spcPct val="0"/>
              </a:spcBef>
              <a:spcAft>
                <a:spcPct val="0"/>
              </a:spcAft>
            </a:pPr>
            <a:endParaRPr lang="es-ES" sz="2200" dirty="0">
              <a:latin typeface="Calibri" panose="020F0502020204030204" pitchFamily="34" charset="0"/>
            </a:endParaRPr>
          </a:p>
          <a:p>
            <a:pPr algn="just" defTabSz="1219170" eaLnBrk="0" fontAlgn="base" hangingPunct="0">
              <a:spcBef>
                <a:spcPct val="0"/>
              </a:spcBef>
              <a:spcAft>
                <a:spcPct val="0"/>
              </a:spcAft>
            </a:pPr>
            <a:r>
              <a:rPr lang="es-ES" sz="2200" dirty="0">
                <a:latin typeface="Calibri" panose="020F0502020204030204" pitchFamily="34" charset="0"/>
              </a:rPr>
              <a:t>La futura actuación, objeto de esta CPM,  se enmarca en el C17. </a:t>
            </a:r>
            <a:r>
              <a:rPr lang="es-ES" sz="2200">
                <a:latin typeface="Calibri" panose="020F0502020204030204" pitchFamily="34" charset="0"/>
              </a:rPr>
              <a:t>Inversión 3 </a:t>
            </a:r>
            <a:r>
              <a:rPr lang="es-ES" sz="2200" dirty="0">
                <a:latin typeface="Calibri" panose="020F0502020204030204" pitchFamily="34" charset="0"/>
              </a:rPr>
              <a:t>del PRTR.</a:t>
            </a:r>
          </a:p>
          <a:p>
            <a:pPr algn="just" defTabSz="1219170" eaLnBrk="0" fontAlgn="base" hangingPunct="0">
              <a:spcBef>
                <a:spcPct val="0"/>
              </a:spcBef>
              <a:spcAft>
                <a:spcPct val="0"/>
              </a:spcAft>
            </a:pPr>
            <a:endParaRPr lang="es-ES" altLang="es-ES" sz="2400" dirty="0">
              <a:latin typeface="Calibri" panose="020F0502020204030204" pitchFamily="34" charset="0"/>
            </a:endParaRPr>
          </a:p>
        </p:txBody>
      </p:sp>
      <p:pic>
        <p:nvPicPr>
          <p:cNvPr id="7" name="Imagen 6">
            <a:extLst>
              <a:ext uri="{FF2B5EF4-FFF2-40B4-BE49-F238E27FC236}">
                <a16:creationId xmlns:a16="http://schemas.microsoft.com/office/drawing/2014/main" id="{AEF43B9B-7A6D-88AD-9FBC-24643D605ABC}"/>
              </a:ext>
            </a:extLst>
          </p:cNvPr>
          <p:cNvPicPr>
            <a:picLocks noChangeAspect="1"/>
          </p:cNvPicPr>
          <p:nvPr/>
        </p:nvPicPr>
        <p:blipFill>
          <a:blip r:embed="rId4"/>
          <a:stretch>
            <a:fillRect/>
          </a:stretch>
        </p:blipFill>
        <p:spPr>
          <a:xfrm>
            <a:off x="981075" y="3141731"/>
            <a:ext cx="10229850" cy="2238375"/>
          </a:xfrm>
          <a:prstGeom prst="rect">
            <a:avLst/>
          </a:prstGeom>
        </p:spPr>
      </p:pic>
    </p:spTree>
    <p:extLst>
      <p:ext uri="{BB962C8B-B14F-4D97-AF65-F5344CB8AC3E}">
        <p14:creationId xmlns:p14="http://schemas.microsoft.com/office/powerpoint/2010/main" val="3402608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6EA36316-D620-4BE6-9EB7-12BE9311A5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28106" y="363641"/>
            <a:ext cx="1954508" cy="410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5" name="Grupo 94">
            <a:extLst>
              <a:ext uri="{FF2B5EF4-FFF2-40B4-BE49-F238E27FC236}">
                <a16:creationId xmlns:a16="http://schemas.microsoft.com/office/drawing/2014/main" id="{9CCE7553-FDDC-4055-9E1E-79149E02CEA6}"/>
              </a:ext>
            </a:extLst>
          </p:cNvPr>
          <p:cNvGrpSpPr/>
          <p:nvPr/>
        </p:nvGrpSpPr>
        <p:grpSpPr>
          <a:xfrm>
            <a:off x="3644197" y="1543703"/>
            <a:ext cx="8440619" cy="3840000"/>
            <a:chOff x="731887" y="883457"/>
            <a:chExt cx="7559279" cy="3811651"/>
          </a:xfrm>
        </p:grpSpPr>
        <p:grpSp>
          <p:nvGrpSpPr>
            <p:cNvPr id="94" name="Grupo 93">
              <a:extLst>
                <a:ext uri="{FF2B5EF4-FFF2-40B4-BE49-F238E27FC236}">
                  <a16:creationId xmlns:a16="http://schemas.microsoft.com/office/drawing/2014/main" id="{7C348C0C-3676-443D-8DD5-8DED0C4DCC81}"/>
                </a:ext>
              </a:extLst>
            </p:cNvPr>
            <p:cNvGrpSpPr/>
            <p:nvPr/>
          </p:nvGrpSpPr>
          <p:grpSpPr>
            <a:xfrm>
              <a:off x="857387" y="1077935"/>
              <a:ext cx="7433779" cy="3266321"/>
              <a:chOff x="857387" y="1077935"/>
              <a:chExt cx="7433779" cy="3266321"/>
            </a:xfrm>
          </p:grpSpPr>
          <p:sp>
            <p:nvSpPr>
              <p:cNvPr id="17" name="Google Shape;74;p17">
                <a:extLst>
                  <a:ext uri="{FF2B5EF4-FFF2-40B4-BE49-F238E27FC236}">
                    <a16:creationId xmlns:a16="http://schemas.microsoft.com/office/drawing/2014/main" id="{12C62E00-7CE1-40BB-B44F-9F874B5203A0}"/>
                  </a:ext>
                </a:extLst>
              </p:cNvPr>
              <p:cNvSpPr/>
              <p:nvPr/>
            </p:nvSpPr>
            <p:spPr>
              <a:xfrm>
                <a:off x="933821" y="1077935"/>
                <a:ext cx="6897249" cy="3229882"/>
              </a:xfrm>
              <a:custGeom>
                <a:avLst/>
                <a:gdLst/>
                <a:ahLst/>
                <a:cxnLst/>
                <a:rect l="l" t="t" r="r" b="b"/>
                <a:pathLst>
                  <a:path w="288890" h="135283" extrusionOk="0">
                    <a:moveTo>
                      <a:pt x="259393" y="36"/>
                    </a:moveTo>
                    <a:cubicBezTo>
                      <a:pt x="243890" y="53"/>
                      <a:pt x="231314" y="12629"/>
                      <a:pt x="231296" y="28132"/>
                    </a:cubicBezTo>
                    <a:lnTo>
                      <a:pt x="238746" y="28132"/>
                    </a:lnTo>
                    <a:cubicBezTo>
                      <a:pt x="238746" y="17915"/>
                      <a:pt x="246196" y="9241"/>
                      <a:pt x="256288" y="7698"/>
                    </a:cubicBezTo>
                    <a:cubicBezTo>
                      <a:pt x="266381" y="6173"/>
                      <a:pt x="276083" y="12239"/>
                      <a:pt x="279117" y="21977"/>
                    </a:cubicBezTo>
                    <a:cubicBezTo>
                      <a:pt x="282150" y="31732"/>
                      <a:pt x="277627" y="42233"/>
                      <a:pt x="268456" y="46703"/>
                    </a:cubicBezTo>
                    <a:cubicBezTo>
                      <a:pt x="259268" y="51172"/>
                      <a:pt x="248200" y="48264"/>
                      <a:pt x="242400" y="39856"/>
                    </a:cubicBezTo>
                    <a:lnTo>
                      <a:pt x="211785" y="70116"/>
                    </a:lnTo>
                    <a:lnTo>
                      <a:pt x="211732" y="70080"/>
                    </a:lnTo>
                    <a:lnTo>
                      <a:pt x="194296" y="87516"/>
                    </a:lnTo>
                    <a:cubicBezTo>
                      <a:pt x="201746" y="92642"/>
                      <a:pt x="204974" y="102025"/>
                      <a:pt x="202296" y="110646"/>
                    </a:cubicBezTo>
                    <a:cubicBezTo>
                      <a:pt x="199600" y="119284"/>
                      <a:pt x="191618" y="125155"/>
                      <a:pt x="182572" y="125155"/>
                    </a:cubicBezTo>
                    <a:cubicBezTo>
                      <a:pt x="173526" y="125155"/>
                      <a:pt x="165544" y="119284"/>
                      <a:pt x="162848" y="110646"/>
                    </a:cubicBezTo>
                    <a:cubicBezTo>
                      <a:pt x="160169" y="102025"/>
                      <a:pt x="163398" y="92642"/>
                      <a:pt x="170830" y="87516"/>
                    </a:cubicBezTo>
                    <a:lnTo>
                      <a:pt x="154848" y="71535"/>
                    </a:lnTo>
                    <a:lnTo>
                      <a:pt x="128827" y="45177"/>
                    </a:lnTo>
                    <a:cubicBezTo>
                      <a:pt x="135337" y="36681"/>
                      <a:pt x="136437" y="25240"/>
                      <a:pt x="131701" y="15662"/>
                    </a:cubicBezTo>
                    <a:cubicBezTo>
                      <a:pt x="126965" y="6066"/>
                      <a:pt x="117209" y="0"/>
                      <a:pt x="106514" y="0"/>
                    </a:cubicBezTo>
                    <a:cubicBezTo>
                      <a:pt x="95836" y="0"/>
                      <a:pt x="86062" y="6066"/>
                      <a:pt x="81326" y="15662"/>
                    </a:cubicBezTo>
                    <a:cubicBezTo>
                      <a:pt x="76591" y="25240"/>
                      <a:pt x="77708" y="36681"/>
                      <a:pt x="84200" y="45177"/>
                    </a:cubicBezTo>
                    <a:lnTo>
                      <a:pt x="51492" y="77867"/>
                    </a:lnTo>
                    <a:lnTo>
                      <a:pt x="51510" y="77885"/>
                    </a:lnTo>
                    <a:lnTo>
                      <a:pt x="42074" y="87321"/>
                    </a:lnTo>
                    <a:cubicBezTo>
                      <a:pt x="50481" y="93121"/>
                      <a:pt x="53372" y="104172"/>
                      <a:pt x="48902" y="113359"/>
                    </a:cubicBezTo>
                    <a:cubicBezTo>
                      <a:pt x="44433" y="122530"/>
                      <a:pt x="33932" y="127053"/>
                      <a:pt x="24194" y="124020"/>
                    </a:cubicBezTo>
                    <a:cubicBezTo>
                      <a:pt x="14456" y="120969"/>
                      <a:pt x="8390" y="111284"/>
                      <a:pt x="9933" y="101192"/>
                    </a:cubicBezTo>
                    <a:cubicBezTo>
                      <a:pt x="11476" y="91117"/>
                      <a:pt x="20150" y="83667"/>
                      <a:pt x="30349" y="83667"/>
                    </a:cubicBezTo>
                    <a:lnTo>
                      <a:pt x="30349" y="83667"/>
                    </a:lnTo>
                    <a:lnTo>
                      <a:pt x="30349" y="76218"/>
                    </a:lnTo>
                    <a:cubicBezTo>
                      <a:pt x="17294" y="76218"/>
                      <a:pt x="5942" y="85210"/>
                      <a:pt x="2980" y="97928"/>
                    </a:cubicBezTo>
                    <a:cubicBezTo>
                      <a:pt x="0" y="110628"/>
                      <a:pt x="6191" y="123718"/>
                      <a:pt x="17880" y="129500"/>
                    </a:cubicBezTo>
                    <a:cubicBezTo>
                      <a:pt x="29586" y="135283"/>
                      <a:pt x="43741" y="132250"/>
                      <a:pt x="52042" y="122175"/>
                    </a:cubicBezTo>
                    <a:cubicBezTo>
                      <a:pt x="60325" y="112100"/>
                      <a:pt x="60591" y="97626"/>
                      <a:pt x="52663" y="87250"/>
                    </a:cubicBezTo>
                    <a:lnTo>
                      <a:pt x="64990" y="74940"/>
                    </a:lnTo>
                    <a:lnTo>
                      <a:pt x="64973" y="74923"/>
                    </a:lnTo>
                    <a:lnTo>
                      <a:pt x="94789" y="45106"/>
                    </a:lnTo>
                    <a:cubicBezTo>
                      <a:pt x="87339" y="39962"/>
                      <a:pt x="84111" y="30597"/>
                      <a:pt x="86790" y="21959"/>
                    </a:cubicBezTo>
                    <a:cubicBezTo>
                      <a:pt x="89486" y="13339"/>
                      <a:pt x="97468" y="7450"/>
                      <a:pt x="106514" y="7450"/>
                    </a:cubicBezTo>
                    <a:cubicBezTo>
                      <a:pt x="115560" y="7450"/>
                      <a:pt x="123542" y="13339"/>
                      <a:pt x="126238" y="21959"/>
                    </a:cubicBezTo>
                    <a:cubicBezTo>
                      <a:pt x="128916" y="30597"/>
                      <a:pt x="125688" y="39962"/>
                      <a:pt x="118256" y="45106"/>
                    </a:cubicBezTo>
                    <a:lnTo>
                      <a:pt x="147877" y="75065"/>
                    </a:lnTo>
                    <a:lnTo>
                      <a:pt x="147877" y="75065"/>
                    </a:lnTo>
                    <a:lnTo>
                      <a:pt x="148906" y="76093"/>
                    </a:lnTo>
                    <a:lnTo>
                      <a:pt x="153252" y="80510"/>
                    </a:lnTo>
                    <a:lnTo>
                      <a:pt x="153269" y="80474"/>
                    </a:lnTo>
                    <a:lnTo>
                      <a:pt x="160240" y="87463"/>
                    </a:lnTo>
                    <a:cubicBezTo>
                      <a:pt x="153748" y="95941"/>
                      <a:pt x="152649" y="107382"/>
                      <a:pt x="157385" y="116960"/>
                    </a:cubicBezTo>
                    <a:cubicBezTo>
                      <a:pt x="162120" y="126556"/>
                      <a:pt x="171876" y="132604"/>
                      <a:pt x="182572" y="132604"/>
                    </a:cubicBezTo>
                    <a:cubicBezTo>
                      <a:pt x="193250" y="132604"/>
                      <a:pt x="203005" y="126556"/>
                      <a:pt x="207741" y="116960"/>
                    </a:cubicBezTo>
                    <a:cubicBezTo>
                      <a:pt x="212477" y="107382"/>
                      <a:pt x="211377" y="95941"/>
                      <a:pt x="204885" y="87463"/>
                    </a:cubicBezTo>
                    <a:lnTo>
                      <a:pt x="209887" y="82443"/>
                    </a:lnTo>
                    <a:lnTo>
                      <a:pt x="209887" y="82443"/>
                    </a:lnTo>
                    <a:lnTo>
                      <a:pt x="242329" y="50463"/>
                    </a:lnTo>
                    <a:cubicBezTo>
                      <a:pt x="249531" y="55962"/>
                      <a:pt x="258931" y="57647"/>
                      <a:pt x="267587" y="55004"/>
                    </a:cubicBezTo>
                    <a:cubicBezTo>
                      <a:pt x="276243" y="52361"/>
                      <a:pt x="283090" y="45709"/>
                      <a:pt x="285999" y="37142"/>
                    </a:cubicBezTo>
                    <a:cubicBezTo>
                      <a:pt x="288890" y="28557"/>
                      <a:pt x="287489" y="19121"/>
                      <a:pt x="282221" y="11760"/>
                    </a:cubicBezTo>
                    <a:cubicBezTo>
                      <a:pt x="276935" y="4399"/>
                      <a:pt x="268456" y="36"/>
                      <a:pt x="259393" y="36"/>
                    </a:cubicBezTo>
                    <a:close/>
                  </a:path>
                </a:pathLst>
              </a:custGeom>
              <a:gradFill>
                <a:gsLst>
                  <a:gs pos="0">
                    <a:schemeClr val="accent1"/>
                  </a:gs>
                  <a:gs pos="35000">
                    <a:schemeClr val="accent2"/>
                  </a:gs>
                  <a:gs pos="68000">
                    <a:schemeClr val="accent3"/>
                  </a:gs>
                  <a:gs pos="100000">
                    <a:schemeClr val="accent4"/>
                  </a:gs>
                </a:gsLst>
                <a:lin ang="0" scaled="0"/>
              </a:gradFill>
              <a:ln>
                <a:noFill/>
              </a:ln>
            </p:spPr>
            <p:txBody>
              <a:bodyPr spcFirstLastPara="1" wrap="square" lIns="121900" tIns="121900" rIns="121900" bIns="121900" anchor="ctr" anchorCtr="0">
                <a:noAutofit/>
              </a:bodyPr>
              <a:lstStyle/>
              <a:p>
                <a:endParaRPr sz="2400" dirty="0"/>
              </a:p>
            </p:txBody>
          </p:sp>
          <p:sp>
            <p:nvSpPr>
              <p:cNvPr id="19" name="Google Shape;76;p17">
                <a:extLst>
                  <a:ext uri="{FF2B5EF4-FFF2-40B4-BE49-F238E27FC236}">
                    <a16:creationId xmlns:a16="http://schemas.microsoft.com/office/drawing/2014/main" id="{F10E3B5D-1F3B-4AA6-81BA-AF46C9651768}"/>
                  </a:ext>
                </a:extLst>
              </p:cNvPr>
              <p:cNvSpPr/>
              <p:nvPr/>
            </p:nvSpPr>
            <p:spPr>
              <a:xfrm>
                <a:off x="4912079" y="3201433"/>
                <a:ext cx="756300" cy="756300"/>
              </a:xfrm>
              <a:prstGeom prst="ellipse">
                <a:avLst/>
              </a:prstGeom>
              <a:solidFill>
                <a:schemeClr val="lt1"/>
              </a:solidFill>
              <a:ln>
                <a:noFill/>
              </a:ln>
            </p:spPr>
            <p:txBody>
              <a:bodyPr spcFirstLastPara="1" wrap="square" lIns="121900" tIns="121900" rIns="121900" bIns="121900" anchor="ctr" anchorCtr="0">
                <a:noAutofit/>
              </a:bodyPr>
              <a:lstStyle/>
              <a:p>
                <a:endParaRPr sz="2400" dirty="0"/>
              </a:p>
            </p:txBody>
          </p:sp>
          <p:sp>
            <p:nvSpPr>
              <p:cNvPr id="20" name="Google Shape;77;p17">
                <a:extLst>
                  <a:ext uri="{FF2B5EF4-FFF2-40B4-BE49-F238E27FC236}">
                    <a16:creationId xmlns:a16="http://schemas.microsoft.com/office/drawing/2014/main" id="{6DDF2E83-1F05-4C17-9760-E4FC777B5743}"/>
                  </a:ext>
                </a:extLst>
              </p:cNvPr>
              <p:cNvSpPr/>
              <p:nvPr/>
            </p:nvSpPr>
            <p:spPr>
              <a:xfrm>
                <a:off x="1281092" y="3189059"/>
                <a:ext cx="756300" cy="756300"/>
              </a:xfrm>
              <a:prstGeom prst="ellipse">
                <a:avLst/>
              </a:prstGeom>
              <a:solidFill>
                <a:schemeClr val="lt1"/>
              </a:solidFill>
              <a:ln>
                <a:noFill/>
              </a:ln>
            </p:spPr>
            <p:txBody>
              <a:bodyPr spcFirstLastPara="1" wrap="square" lIns="121900" tIns="121900" rIns="121900" bIns="121900" anchor="ctr" anchorCtr="0">
                <a:noAutofit/>
              </a:bodyPr>
              <a:lstStyle/>
              <a:p>
                <a:endParaRPr sz="2400" dirty="0"/>
              </a:p>
            </p:txBody>
          </p:sp>
          <p:sp>
            <p:nvSpPr>
              <p:cNvPr id="21" name="Google Shape;78;p17">
                <a:extLst>
                  <a:ext uri="{FF2B5EF4-FFF2-40B4-BE49-F238E27FC236}">
                    <a16:creationId xmlns:a16="http://schemas.microsoft.com/office/drawing/2014/main" id="{84CF3903-1DE0-4840-9015-7049343A78E3}"/>
                  </a:ext>
                </a:extLst>
              </p:cNvPr>
              <p:cNvSpPr/>
              <p:nvPr/>
            </p:nvSpPr>
            <p:spPr>
              <a:xfrm>
                <a:off x="6750727" y="1367001"/>
                <a:ext cx="756300" cy="756300"/>
              </a:xfrm>
              <a:prstGeom prst="ellipse">
                <a:avLst/>
              </a:prstGeom>
              <a:solidFill>
                <a:schemeClr val="lt1"/>
              </a:solidFill>
              <a:ln>
                <a:noFill/>
              </a:ln>
            </p:spPr>
            <p:txBody>
              <a:bodyPr spcFirstLastPara="1" wrap="square" lIns="121900" tIns="121900" rIns="121900" bIns="121900" anchor="ctr" anchorCtr="0">
                <a:noAutofit/>
              </a:bodyPr>
              <a:lstStyle/>
              <a:p>
                <a:endParaRPr sz="2400" dirty="0"/>
              </a:p>
            </p:txBody>
          </p:sp>
          <p:sp>
            <p:nvSpPr>
              <p:cNvPr id="22" name="Google Shape;79;p17">
                <a:extLst>
                  <a:ext uri="{FF2B5EF4-FFF2-40B4-BE49-F238E27FC236}">
                    <a16:creationId xmlns:a16="http://schemas.microsoft.com/office/drawing/2014/main" id="{6EC4E5A4-D708-4D63-8DF9-C0713CB815D5}"/>
                  </a:ext>
                </a:extLst>
              </p:cNvPr>
              <p:cNvSpPr txBox="1"/>
              <p:nvPr/>
            </p:nvSpPr>
            <p:spPr>
              <a:xfrm>
                <a:off x="857387" y="1546974"/>
                <a:ext cx="1729800" cy="1069200"/>
              </a:xfrm>
              <a:prstGeom prst="rect">
                <a:avLst/>
              </a:prstGeom>
              <a:noFill/>
              <a:ln>
                <a:noFill/>
              </a:ln>
            </p:spPr>
            <p:txBody>
              <a:bodyPr spcFirstLastPara="1" wrap="square" lIns="121900" tIns="121900" rIns="121900" bIns="121900" anchor="t" anchorCtr="0">
                <a:noAutofit/>
              </a:bodyPr>
              <a:lstStyle/>
              <a:p>
                <a:pPr algn="ctr"/>
                <a:r>
                  <a:rPr lang="en" sz="1600" dirty="0">
                    <a:solidFill>
                      <a:schemeClr val="dk1"/>
                    </a:solidFill>
                    <a:ea typeface="Roboto"/>
                    <a:cs typeface="Roboto"/>
                    <a:sym typeface="Roboto"/>
                  </a:rPr>
                  <a:t>Informe DNSH preliminar</a:t>
                </a:r>
              </a:p>
              <a:p>
                <a:pPr algn="ctr"/>
                <a:r>
                  <a:rPr lang="en" sz="1600" dirty="0">
                    <a:solidFill>
                      <a:schemeClr val="dk1"/>
                    </a:solidFill>
                    <a:ea typeface="Roboto"/>
                    <a:cs typeface="Roboto"/>
                    <a:sym typeface="Roboto"/>
                  </a:rPr>
                  <a:t>(</a:t>
                </a:r>
                <a:r>
                  <a:rPr lang="en" sz="1600" b="1" dirty="0">
                    <a:solidFill>
                      <a:schemeClr val="dk1"/>
                    </a:solidFill>
                    <a:ea typeface="Roboto"/>
                    <a:cs typeface="Roboto"/>
                    <a:sym typeface="Roboto"/>
                  </a:rPr>
                  <a:t>Preselección de la iniciativa</a:t>
                </a:r>
                <a:r>
                  <a:rPr lang="en" sz="1600" dirty="0">
                    <a:solidFill>
                      <a:schemeClr val="dk1"/>
                    </a:solidFill>
                    <a:ea typeface="Roboto"/>
                    <a:cs typeface="Roboto"/>
                    <a:sym typeface="Roboto"/>
                  </a:rPr>
                  <a:t>)</a:t>
                </a:r>
                <a:endParaRPr sz="1600" dirty="0">
                  <a:solidFill>
                    <a:schemeClr val="dk1"/>
                  </a:solidFill>
                  <a:ea typeface="Roboto"/>
                  <a:cs typeface="Roboto"/>
                  <a:sym typeface="Roboto"/>
                </a:endParaRPr>
              </a:p>
            </p:txBody>
          </p:sp>
          <p:sp>
            <p:nvSpPr>
              <p:cNvPr id="23" name="Google Shape;80;p17">
                <a:extLst>
                  <a:ext uri="{FF2B5EF4-FFF2-40B4-BE49-F238E27FC236}">
                    <a16:creationId xmlns:a16="http://schemas.microsoft.com/office/drawing/2014/main" id="{7E4542CF-17DB-4ACE-9557-4C6043813936}"/>
                  </a:ext>
                </a:extLst>
              </p:cNvPr>
              <p:cNvSpPr txBox="1"/>
              <p:nvPr/>
            </p:nvSpPr>
            <p:spPr>
              <a:xfrm>
                <a:off x="857387" y="1224479"/>
                <a:ext cx="1729800" cy="340500"/>
              </a:xfrm>
              <a:prstGeom prst="rect">
                <a:avLst/>
              </a:prstGeom>
              <a:noFill/>
              <a:ln>
                <a:noFill/>
              </a:ln>
            </p:spPr>
            <p:txBody>
              <a:bodyPr spcFirstLastPara="1" wrap="square" lIns="121900" tIns="121900" rIns="121900" bIns="121900" anchor="ctr" anchorCtr="0">
                <a:noAutofit/>
              </a:bodyPr>
              <a:lstStyle/>
              <a:p>
                <a:pPr algn="ctr"/>
                <a:r>
                  <a:rPr lang="en" sz="2400" dirty="0">
                    <a:solidFill>
                      <a:schemeClr val="accent1"/>
                    </a:solidFill>
                    <a:ea typeface="Fira Sans Extra Condensed Medium"/>
                    <a:cs typeface="Fira Sans Extra Condensed Medium"/>
                    <a:sym typeface="Fira Sans Extra Condensed Medium"/>
                  </a:rPr>
                  <a:t>FASE 1</a:t>
                </a:r>
                <a:endParaRPr sz="2400" dirty="0">
                  <a:solidFill>
                    <a:schemeClr val="accent1"/>
                  </a:solidFill>
                  <a:ea typeface="Fira Sans Extra Condensed Medium"/>
                  <a:cs typeface="Fira Sans Extra Condensed Medium"/>
                  <a:sym typeface="Fira Sans Extra Condensed Medium"/>
                </a:endParaRPr>
              </a:p>
            </p:txBody>
          </p:sp>
          <p:sp>
            <p:nvSpPr>
              <p:cNvPr id="24" name="Google Shape;81;p17">
                <a:extLst>
                  <a:ext uri="{FF2B5EF4-FFF2-40B4-BE49-F238E27FC236}">
                    <a16:creationId xmlns:a16="http://schemas.microsoft.com/office/drawing/2014/main" id="{705D5B22-B91F-44AF-A8CE-BF0DF76A1A18}"/>
                  </a:ext>
                </a:extLst>
              </p:cNvPr>
              <p:cNvSpPr txBox="1"/>
              <p:nvPr/>
            </p:nvSpPr>
            <p:spPr>
              <a:xfrm>
                <a:off x="2695355" y="3065644"/>
                <a:ext cx="1729800" cy="1069200"/>
              </a:xfrm>
              <a:prstGeom prst="rect">
                <a:avLst/>
              </a:prstGeom>
              <a:noFill/>
              <a:ln>
                <a:noFill/>
              </a:ln>
            </p:spPr>
            <p:txBody>
              <a:bodyPr spcFirstLastPara="1" wrap="square" lIns="121900" tIns="121900" rIns="121900" bIns="121900" anchor="t" anchorCtr="0">
                <a:noAutofit/>
              </a:bodyPr>
              <a:lstStyle/>
              <a:p>
                <a:pPr algn="ctr"/>
                <a:r>
                  <a:rPr lang="en" sz="1600" b="1" dirty="0">
                    <a:solidFill>
                      <a:schemeClr val="dk1"/>
                    </a:solidFill>
                    <a:ea typeface="Roboto"/>
                    <a:cs typeface="Roboto"/>
                    <a:sym typeface="Roboto"/>
                  </a:rPr>
                  <a:t>Informe DNSH detallado</a:t>
                </a:r>
              </a:p>
              <a:p>
                <a:pPr algn="ctr"/>
                <a:r>
                  <a:rPr lang="en" sz="1600" dirty="0">
                    <a:solidFill>
                      <a:schemeClr val="dk1"/>
                    </a:solidFill>
                    <a:ea typeface="Roboto"/>
                    <a:cs typeface="Roboto"/>
                    <a:sym typeface="Roboto"/>
                  </a:rPr>
                  <a:t>(El informe positivo valida la neutralidad de la iniciativa)</a:t>
                </a:r>
              </a:p>
            </p:txBody>
          </p:sp>
          <p:sp>
            <p:nvSpPr>
              <p:cNvPr id="25" name="Google Shape;82;p17">
                <a:extLst>
                  <a:ext uri="{FF2B5EF4-FFF2-40B4-BE49-F238E27FC236}">
                    <a16:creationId xmlns:a16="http://schemas.microsoft.com/office/drawing/2014/main" id="{7CC695CD-07DA-496B-AF48-79B683F73167}"/>
                  </a:ext>
                </a:extLst>
              </p:cNvPr>
              <p:cNvSpPr txBox="1"/>
              <p:nvPr/>
            </p:nvSpPr>
            <p:spPr>
              <a:xfrm>
                <a:off x="2652645" y="2784637"/>
                <a:ext cx="1729800" cy="340500"/>
              </a:xfrm>
              <a:prstGeom prst="rect">
                <a:avLst/>
              </a:prstGeom>
              <a:noFill/>
              <a:ln>
                <a:noFill/>
              </a:ln>
            </p:spPr>
            <p:txBody>
              <a:bodyPr spcFirstLastPara="1" wrap="square" lIns="121900" tIns="121900" rIns="121900" bIns="121900" anchor="ctr" anchorCtr="0">
                <a:noAutofit/>
              </a:bodyPr>
              <a:lstStyle/>
              <a:p>
                <a:pPr algn="ctr"/>
                <a:r>
                  <a:rPr lang="en" sz="2400" dirty="0">
                    <a:solidFill>
                      <a:schemeClr val="accent2"/>
                    </a:solidFill>
                    <a:ea typeface="Fira Sans Extra Condensed Medium"/>
                    <a:cs typeface="Fira Sans Extra Condensed Medium"/>
                    <a:sym typeface="Fira Sans Extra Condensed Medium"/>
                  </a:rPr>
                  <a:t>FASE 2</a:t>
                </a:r>
                <a:endParaRPr sz="2400" dirty="0">
                  <a:solidFill>
                    <a:schemeClr val="accent2"/>
                  </a:solidFill>
                  <a:ea typeface="Fira Sans Extra Condensed Medium"/>
                  <a:cs typeface="Fira Sans Extra Condensed Medium"/>
                  <a:sym typeface="Fira Sans Extra Condensed Medium"/>
                </a:endParaRPr>
              </a:p>
            </p:txBody>
          </p:sp>
          <p:sp>
            <p:nvSpPr>
              <p:cNvPr id="26" name="Google Shape;83;p17">
                <a:extLst>
                  <a:ext uri="{FF2B5EF4-FFF2-40B4-BE49-F238E27FC236}">
                    <a16:creationId xmlns:a16="http://schemas.microsoft.com/office/drawing/2014/main" id="{763354E5-ED72-44B5-917B-13B7AFAF763C}"/>
                  </a:ext>
                </a:extLst>
              </p:cNvPr>
              <p:cNvSpPr txBox="1"/>
              <p:nvPr/>
            </p:nvSpPr>
            <p:spPr>
              <a:xfrm>
                <a:off x="4459470" y="1546974"/>
                <a:ext cx="1729800" cy="1069200"/>
              </a:xfrm>
              <a:prstGeom prst="rect">
                <a:avLst/>
              </a:prstGeom>
              <a:noFill/>
              <a:ln>
                <a:noFill/>
              </a:ln>
            </p:spPr>
            <p:txBody>
              <a:bodyPr spcFirstLastPara="1" wrap="square" lIns="121900" tIns="121900" rIns="121900" bIns="121900" anchor="t" anchorCtr="0">
                <a:noAutofit/>
              </a:bodyPr>
              <a:lstStyle/>
              <a:p>
                <a:pPr algn="ctr"/>
                <a:r>
                  <a:rPr lang="en" sz="1600" b="1" dirty="0">
                    <a:solidFill>
                      <a:schemeClr val="dk1"/>
                    </a:solidFill>
                    <a:ea typeface="Roboto"/>
                    <a:cs typeface="Roboto"/>
                    <a:sym typeface="Roboto"/>
                  </a:rPr>
                  <a:t>Análisis de ofertas</a:t>
                </a:r>
              </a:p>
              <a:p>
                <a:pPr algn="ctr"/>
                <a:r>
                  <a:rPr lang="en" sz="1600" dirty="0">
                    <a:solidFill>
                      <a:schemeClr val="dk1"/>
                    </a:solidFill>
                    <a:ea typeface="Roboto"/>
                    <a:cs typeface="Roboto"/>
                    <a:sym typeface="Roboto"/>
                  </a:rPr>
                  <a:t>Informe de validación de la autoevaluación DNSH de cada oferta</a:t>
                </a:r>
                <a:endParaRPr sz="1600" dirty="0">
                  <a:solidFill>
                    <a:schemeClr val="dk1"/>
                  </a:solidFill>
                  <a:ea typeface="Roboto"/>
                  <a:cs typeface="Roboto"/>
                  <a:sym typeface="Roboto"/>
                </a:endParaRPr>
              </a:p>
            </p:txBody>
          </p:sp>
          <p:sp>
            <p:nvSpPr>
              <p:cNvPr id="27" name="Google Shape;84;p17">
                <a:extLst>
                  <a:ext uri="{FF2B5EF4-FFF2-40B4-BE49-F238E27FC236}">
                    <a16:creationId xmlns:a16="http://schemas.microsoft.com/office/drawing/2014/main" id="{D67729B8-F8B7-4B8D-B088-6FEF31E6ED8C}"/>
                  </a:ext>
                </a:extLst>
              </p:cNvPr>
              <p:cNvSpPr txBox="1"/>
              <p:nvPr/>
            </p:nvSpPr>
            <p:spPr>
              <a:xfrm>
                <a:off x="4459470" y="1224479"/>
                <a:ext cx="1729800" cy="340500"/>
              </a:xfrm>
              <a:prstGeom prst="rect">
                <a:avLst/>
              </a:prstGeom>
              <a:noFill/>
              <a:ln>
                <a:noFill/>
              </a:ln>
            </p:spPr>
            <p:txBody>
              <a:bodyPr spcFirstLastPara="1" wrap="square" lIns="121900" tIns="121900" rIns="121900" bIns="121900" anchor="ctr" anchorCtr="0">
                <a:noAutofit/>
              </a:bodyPr>
              <a:lstStyle/>
              <a:p>
                <a:pPr algn="ctr"/>
                <a:r>
                  <a:rPr lang="en" sz="2400" dirty="0">
                    <a:solidFill>
                      <a:schemeClr val="accent4"/>
                    </a:solidFill>
                    <a:ea typeface="Fira Sans Extra Condensed Medium"/>
                    <a:cs typeface="Fira Sans Extra Condensed Medium"/>
                    <a:sym typeface="Fira Sans Extra Condensed Medium"/>
                  </a:rPr>
                  <a:t>FASE 3</a:t>
                </a:r>
                <a:endParaRPr sz="2400" dirty="0">
                  <a:solidFill>
                    <a:schemeClr val="accent4"/>
                  </a:solidFill>
                  <a:ea typeface="Fira Sans Extra Condensed Medium"/>
                  <a:cs typeface="Fira Sans Extra Condensed Medium"/>
                  <a:sym typeface="Fira Sans Extra Condensed Medium"/>
                </a:endParaRPr>
              </a:p>
            </p:txBody>
          </p:sp>
          <p:sp>
            <p:nvSpPr>
              <p:cNvPr id="28" name="Google Shape;85;p17">
                <a:extLst>
                  <a:ext uri="{FF2B5EF4-FFF2-40B4-BE49-F238E27FC236}">
                    <a16:creationId xmlns:a16="http://schemas.microsoft.com/office/drawing/2014/main" id="{758DB220-7183-4E02-A7F9-6B4E850C4E3F}"/>
                  </a:ext>
                </a:extLst>
              </p:cNvPr>
              <p:cNvSpPr txBox="1"/>
              <p:nvPr/>
            </p:nvSpPr>
            <p:spPr>
              <a:xfrm>
                <a:off x="6465373" y="3065643"/>
                <a:ext cx="1729800" cy="1278613"/>
              </a:xfrm>
              <a:prstGeom prst="rect">
                <a:avLst/>
              </a:prstGeom>
              <a:noFill/>
              <a:ln>
                <a:noFill/>
              </a:ln>
            </p:spPr>
            <p:txBody>
              <a:bodyPr spcFirstLastPara="1" wrap="square" lIns="121900" tIns="121900" rIns="121900" bIns="121900" anchor="t" anchorCtr="0">
                <a:noAutofit/>
              </a:bodyPr>
              <a:lstStyle/>
              <a:p>
                <a:pPr algn="ctr"/>
                <a:r>
                  <a:rPr lang="en" sz="1600" b="1" dirty="0">
                    <a:solidFill>
                      <a:schemeClr val="dk1"/>
                    </a:solidFill>
                    <a:ea typeface="Roboto"/>
                    <a:cs typeface="Roboto"/>
                    <a:sym typeface="Roboto"/>
                  </a:rPr>
                  <a:t>Adaptación del informe DNSH </a:t>
                </a:r>
                <a:r>
                  <a:rPr lang="en" sz="1600" dirty="0">
                    <a:solidFill>
                      <a:schemeClr val="dk1"/>
                    </a:solidFill>
                    <a:ea typeface="Roboto"/>
                    <a:cs typeface="Roboto"/>
                    <a:sym typeface="Roboto"/>
                  </a:rPr>
                  <a:t>ante modificaciones durante la ejecución del contrato</a:t>
                </a:r>
                <a:endParaRPr sz="1600" dirty="0">
                  <a:solidFill>
                    <a:schemeClr val="dk1"/>
                  </a:solidFill>
                  <a:ea typeface="Roboto"/>
                  <a:cs typeface="Roboto"/>
                  <a:sym typeface="Roboto"/>
                </a:endParaRPr>
              </a:p>
            </p:txBody>
          </p:sp>
          <p:sp>
            <p:nvSpPr>
              <p:cNvPr id="29" name="Google Shape;86;p17">
                <a:extLst>
                  <a:ext uri="{FF2B5EF4-FFF2-40B4-BE49-F238E27FC236}">
                    <a16:creationId xmlns:a16="http://schemas.microsoft.com/office/drawing/2014/main" id="{85C53975-75F5-47CD-9AB7-E3A2F566761A}"/>
                  </a:ext>
                </a:extLst>
              </p:cNvPr>
              <p:cNvSpPr txBox="1"/>
              <p:nvPr/>
            </p:nvSpPr>
            <p:spPr>
              <a:xfrm>
                <a:off x="6381206" y="2743148"/>
                <a:ext cx="1909960" cy="340499"/>
              </a:xfrm>
              <a:prstGeom prst="rect">
                <a:avLst/>
              </a:prstGeom>
              <a:noFill/>
              <a:ln>
                <a:noFill/>
              </a:ln>
            </p:spPr>
            <p:txBody>
              <a:bodyPr spcFirstLastPara="1" wrap="square" lIns="121900" tIns="121900" rIns="121900" bIns="121900" anchor="ctr" anchorCtr="0">
                <a:noAutofit/>
              </a:bodyPr>
              <a:lstStyle/>
              <a:p>
                <a:pPr algn="ctr"/>
                <a:r>
                  <a:rPr lang="en" sz="2400" b="1" dirty="0">
                    <a:solidFill>
                      <a:schemeClr val="accent4"/>
                    </a:solidFill>
                    <a:ea typeface="Fira Sans Extra Condensed Medium"/>
                    <a:cs typeface="Fira Sans Extra Condensed Medium"/>
                    <a:sym typeface="Fira Sans Extra Condensed Medium"/>
                  </a:rPr>
                  <a:t>SEGUIMIENTO</a:t>
                </a:r>
                <a:endParaRPr sz="2400" b="1" dirty="0">
                  <a:solidFill>
                    <a:schemeClr val="accent4"/>
                  </a:solidFill>
                  <a:ea typeface="Fira Sans Extra Condensed Medium"/>
                  <a:cs typeface="Fira Sans Extra Condensed Medium"/>
                  <a:sym typeface="Fira Sans Extra Condensed Medium"/>
                </a:endParaRPr>
              </a:p>
            </p:txBody>
          </p:sp>
          <p:grpSp>
            <p:nvGrpSpPr>
              <p:cNvPr id="31" name="Google Shape;90;p17">
                <a:extLst>
                  <a:ext uri="{FF2B5EF4-FFF2-40B4-BE49-F238E27FC236}">
                    <a16:creationId xmlns:a16="http://schemas.microsoft.com/office/drawing/2014/main" id="{38B60EEC-A3DD-454D-A61C-28C7277D6A8A}"/>
                  </a:ext>
                </a:extLst>
              </p:cNvPr>
              <p:cNvGrpSpPr/>
              <p:nvPr/>
            </p:nvGrpSpPr>
            <p:grpSpPr>
              <a:xfrm>
                <a:off x="1461385" y="3475659"/>
                <a:ext cx="395663" cy="207866"/>
                <a:chOff x="2080675" y="352325"/>
                <a:chExt cx="485000" cy="254800"/>
              </a:xfrm>
            </p:grpSpPr>
            <p:sp>
              <p:nvSpPr>
                <p:cNvPr id="43" name="Google Shape;91;p17">
                  <a:extLst>
                    <a:ext uri="{FF2B5EF4-FFF2-40B4-BE49-F238E27FC236}">
                      <a16:creationId xmlns:a16="http://schemas.microsoft.com/office/drawing/2014/main" id="{47EE5702-AC11-491C-B235-271C0BE2A3D0}"/>
                    </a:ext>
                  </a:extLst>
                </p:cNvPr>
                <p:cNvSpPr/>
                <p:nvPr/>
              </p:nvSpPr>
              <p:spPr>
                <a:xfrm>
                  <a:off x="2080675" y="352325"/>
                  <a:ext cx="485000" cy="254800"/>
                </a:xfrm>
                <a:custGeom>
                  <a:avLst/>
                  <a:gdLst/>
                  <a:ahLst/>
                  <a:cxnLst/>
                  <a:rect l="l" t="t" r="r" b="b"/>
                  <a:pathLst>
                    <a:path w="19400" h="10192" extrusionOk="0">
                      <a:moveTo>
                        <a:pt x="5514" y="2183"/>
                      </a:moveTo>
                      <a:cubicBezTo>
                        <a:pt x="4291" y="3932"/>
                        <a:pt x="4291" y="6254"/>
                        <a:pt x="5514" y="8002"/>
                      </a:cubicBezTo>
                      <a:cubicBezTo>
                        <a:pt x="4858" y="7685"/>
                        <a:pt x="4230" y="7320"/>
                        <a:pt x="3632" y="6909"/>
                      </a:cubicBezTo>
                      <a:cubicBezTo>
                        <a:pt x="2841" y="6368"/>
                        <a:pt x="2099" y="5762"/>
                        <a:pt x="1410" y="5097"/>
                      </a:cubicBezTo>
                      <a:cubicBezTo>
                        <a:pt x="2071" y="4454"/>
                        <a:pt x="3572" y="3126"/>
                        <a:pt x="5514" y="2183"/>
                      </a:cubicBezTo>
                      <a:close/>
                      <a:moveTo>
                        <a:pt x="13865" y="2171"/>
                      </a:moveTo>
                      <a:cubicBezTo>
                        <a:pt x="14527" y="2491"/>
                        <a:pt x="15167" y="2866"/>
                        <a:pt x="15774" y="3283"/>
                      </a:cubicBezTo>
                      <a:cubicBezTo>
                        <a:pt x="16562" y="3823"/>
                        <a:pt x="17304" y="4430"/>
                        <a:pt x="17996" y="5094"/>
                      </a:cubicBezTo>
                      <a:cubicBezTo>
                        <a:pt x="17307" y="5759"/>
                        <a:pt x="16565" y="6365"/>
                        <a:pt x="15774" y="6909"/>
                      </a:cubicBezTo>
                      <a:cubicBezTo>
                        <a:pt x="15167" y="7326"/>
                        <a:pt x="14530" y="7697"/>
                        <a:pt x="13865" y="8017"/>
                      </a:cubicBezTo>
                      <a:cubicBezTo>
                        <a:pt x="15097" y="6263"/>
                        <a:pt x="15097" y="3926"/>
                        <a:pt x="13865" y="2171"/>
                      </a:cubicBezTo>
                      <a:close/>
                      <a:moveTo>
                        <a:pt x="9801" y="1133"/>
                      </a:moveTo>
                      <a:cubicBezTo>
                        <a:pt x="11948" y="1190"/>
                        <a:pt x="13657" y="2947"/>
                        <a:pt x="13657" y="5091"/>
                      </a:cubicBezTo>
                      <a:cubicBezTo>
                        <a:pt x="13657" y="7238"/>
                        <a:pt x="11948" y="8995"/>
                        <a:pt x="9801" y="9053"/>
                      </a:cubicBezTo>
                      <a:lnTo>
                        <a:pt x="9566" y="9053"/>
                      </a:lnTo>
                      <a:cubicBezTo>
                        <a:pt x="7431" y="8983"/>
                        <a:pt x="5734" y="7232"/>
                        <a:pt x="5728" y="5094"/>
                      </a:cubicBezTo>
                      <a:cubicBezTo>
                        <a:pt x="5731" y="2947"/>
                        <a:pt x="7440" y="1190"/>
                        <a:pt x="9587" y="1133"/>
                      </a:cubicBezTo>
                      <a:close/>
                      <a:moveTo>
                        <a:pt x="9557" y="0"/>
                      </a:moveTo>
                      <a:cubicBezTo>
                        <a:pt x="7440" y="37"/>
                        <a:pt x="5166" y="852"/>
                        <a:pt x="2965" y="2362"/>
                      </a:cubicBezTo>
                      <a:cubicBezTo>
                        <a:pt x="1283" y="3518"/>
                        <a:pt x="239" y="4665"/>
                        <a:pt x="196" y="4714"/>
                      </a:cubicBezTo>
                      <a:cubicBezTo>
                        <a:pt x="0" y="4928"/>
                        <a:pt x="0" y="5257"/>
                        <a:pt x="196" y="5472"/>
                      </a:cubicBezTo>
                      <a:cubicBezTo>
                        <a:pt x="239" y="5523"/>
                        <a:pt x="1283" y="6670"/>
                        <a:pt x="2965" y="7827"/>
                      </a:cubicBezTo>
                      <a:cubicBezTo>
                        <a:pt x="5166" y="9337"/>
                        <a:pt x="7440" y="10149"/>
                        <a:pt x="9557" y="10188"/>
                      </a:cubicBezTo>
                      <a:cubicBezTo>
                        <a:pt x="9602" y="10188"/>
                        <a:pt x="9647" y="10191"/>
                        <a:pt x="9692" y="10191"/>
                      </a:cubicBezTo>
                      <a:lnTo>
                        <a:pt x="9717" y="10191"/>
                      </a:lnTo>
                      <a:cubicBezTo>
                        <a:pt x="11869" y="10185"/>
                        <a:pt x="14194" y="9367"/>
                        <a:pt x="16435" y="7827"/>
                      </a:cubicBezTo>
                      <a:cubicBezTo>
                        <a:pt x="18120" y="6670"/>
                        <a:pt x="19161" y="5523"/>
                        <a:pt x="19207" y="5475"/>
                      </a:cubicBezTo>
                      <a:cubicBezTo>
                        <a:pt x="19400" y="5257"/>
                        <a:pt x="19400" y="4931"/>
                        <a:pt x="19207" y="4714"/>
                      </a:cubicBezTo>
                      <a:cubicBezTo>
                        <a:pt x="19161" y="4665"/>
                        <a:pt x="18120" y="3521"/>
                        <a:pt x="16435" y="2365"/>
                      </a:cubicBezTo>
                      <a:cubicBezTo>
                        <a:pt x="14191" y="822"/>
                        <a:pt x="11869" y="6"/>
                        <a:pt x="9717" y="0"/>
                      </a:cubicBezTo>
                      <a:close/>
                    </a:path>
                  </a:pathLst>
                </a:custGeom>
                <a:solidFill>
                  <a:schemeClr val="accent1"/>
                </a:solidFill>
                <a:ln>
                  <a:noFill/>
                </a:ln>
              </p:spPr>
              <p:txBody>
                <a:bodyPr spcFirstLastPara="1" wrap="square" lIns="121900" tIns="121900" rIns="121900" bIns="121900" anchor="ctr" anchorCtr="0">
                  <a:noAutofit/>
                </a:bodyPr>
                <a:lstStyle/>
                <a:p>
                  <a:endParaRPr sz="2400" dirty="0">
                    <a:solidFill>
                      <a:srgbClr val="435D74"/>
                    </a:solidFill>
                  </a:endParaRPr>
                </a:p>
              </p:txBody>
            </p:sp>
            <p:sp>
              <p:nvSpPr>
                <p:cNvPr id="44" name="Google Shape;92;p17">
                  <a:extLst>
                    <a:ext uri="{FF2B5EF4-FFF2-40B4-BE49-F238E27FC236}">
                      <a16:creationId xmlns:a16="http://schemas.microsoft.com/office/drawing/2014/main" id="{F54C15BA-69A8-4DB8-A36E-B2FB09511311}"/>
                    </a:ext>
                  </a:extLst>
                </p:cNvPr>
                <p:cNvSpPr/>
                <p:nvPr/>
              </p:nvSpPr>
              <p:spPr>
                <a:xfrm>
                  <a:off x="2246650" y="408900"/>
                  <a:ext cx="147075" cy="141600"/>
                </a:xfrm>
                <a:custGeom>
                  <a:avLst/>
                  <a:gdLst/>
                  <a:ahLst/>
                  <a:cxnLst/>
                  <a:rect l="l" t="t" r="r" b="b"/>
                  <a:pathLst>
                    <a:path w="5883" h="5664" extrusionOk="0">
                      <a:moveTo>
                        <a:pt x="3054" y="1132"/>
                      </a:moveTo>
                      <a:cubicBezTo>
                        <a:pt x="3495" y="1132"/>
                        <a:pt x="3930" y="1304"/>
                        <a:pt x="4255" y="1630"/>
                      </a:cubicBezTo>
                      <a:cubicBezTo>
                        <a:pt x="4738" y="2116"/>
                        <a:pt x="4886" y="2846"/>
                        <a:pt x="4624" y="3480"/>
                      </a:cubicBezTo>
                      <a:cubicBezTo>
                        <a:pt x="4358" y="4115"/>
                        <a:pt x="3739" y="4531"/>
                        <a:pt x="3053" y="4531"/>
                      </a:cubicBezTo>
                      <a:cubicBezTo>
                        <a:pt x="2114" y="4528"/>
                        <a:pt x="1357" y="3770"/>
                        <a:pt x="1353" y="2831"/>
                      </a:cubicBezTo>
                      <a:cubicBezTo>
                        <a:pt x="1353" y="2143"/>
                        <a:pt x="1767" y="1524"/>
                        <a:pt x="2404" y="1261"/>
                      </a:cubicBezTo>
                      <a:cubicBezTo>
                        <a:pt x="2614" y="1174"/>
                        <a:pt x="2835" y="1132"/>
                        <a:pt x="3054" y="1132"/>
                      </a:cubicBezTo>
                      <a:close/>
                      <a:moveTo>
                        <a:pt x="3053" y="1"/>
                      </a:moveTo>
                      <a:cubicBezTo>
                        <a:pt x="2316" y="1"/>
                        <a:pt x="1593" y="288"/>
                        <a:pt x="1052" y="829"/>
                      </a:cubicBezTo>
                      <a:cubicBezTo>
                        <a:pt x="242" y="1639"/>
                        <a:pt x="1" y="2855"/>
                        <a:pt x="439" y="3915"/>
                      </a:cubicBezTo>
                      <a:cubicBezTo>
                        <a:pt x="876" y="4972"/>
                        <a:pt x="1909" y="5663"/>
                        <a:pt x="3053" y="5663"/>
                      </a:cubicBezTo>
                      <a:cubicBezTo>
                        <a:pt x="4614" y="5660"/>
                        <a:pt x="5883" y="4395"/>
                        <a:pt x="5883" y="2831"/>
                      </a:cubicBezTo>
                      <a:cubicBezTo>
                        <a:pt x="5883" y="1687"/>
                        <a:pt x="5194" y="654"/>
                        <a:pt x="4137" y="216"/>
                      </a:cubicBezTo>
                      <a:cubicBezTo>
                        <a:pt x="3786" y="71"/>
                        <a:pt x="3418" y="1"/>
                        <a:pt x="3053" y="1"/>
                      </a:cubicBezTo>
                      <a:close/>
                    </a:path>
                  </a:pathLst>
                </a:custGeom>
                <a:solidFill>
                  <a:schemeClr val="accent1"/>
                </a:solidFill>
                <a:ln>
                  <a:noFill/>
                </a:ln>
              </p:spPr>
              <p:txBody>
                <a:bodyPr spcFirstLastPara="1" wrap="square" lIns="121900" tIns="121900" rIns="121900" bIns="121900" anchor="ctr" anchorCtr="0">
                  <a:noAutofit/>
                </a:bodyPr>
                <a:lstStyle/>
                <a:p>
                  <a:endParaRPr sz="2400" dirty="0">
                    <a:solidFill>
                      <a:srgbClr val="435D74"/>
                    </a:solidFill>
                  </a:endParaRPr>
                </a:p>
              </p:txBody>
            </p:sp>
          </p:grpSp>
          <p:grpSp>
            <p:nvGrpSpPr>
              <p:cNvPr id="33" name="Google Shape;98;p17">
                <a:extLst>
                  <a:ext uri="{FF2B5EF4-FFF2-40B4-BE49-F238E27FC236}">
                    <a16:creationId xmlns:a16="http://schemas.microsoft.com/office/drawing/2014/main" id="{544D09F2-36F7-4B83-B897-5F8276800AAB}"/>
                  </a:ext>
                </a:extLst>
              </p:cNvPr>
              <p:cNvGrpSpPr/>
              <p:nvPr/>
            </p:nvGrpSpPr>
            <p:grpSpPr>
              <a:xfrm>
                <a:off x="5102731" y="3394042"/>
                <a:ext cx="374921" cy="371046"/>
                <a:chOff x="3282325" y="2035675"/>
                <a:chExt cx="459575" cy="454825"/>
              </a:xfrm>
            </p:grpSpPr>
            <p:sp>
              <p:nvSpPr>
                <p:cNvPr id="35" name="Google Shape;99;p17">
                  <a:extLst>
                    <a:ext uri="{FF2B5EF4-FFF2-40B4-BE49-F238E27FC236}">
                      <a16:creationId xmlns:a16="http://schemas.microsoft.com/office/drawing/2014/main" id="{5180638F-2AC4-4232-8CA5-3919E0C156CC}"/>
                    </a:ext>
                  </a:extLst>
                </p:cNvPr>
                <p:cNvSpPr/>
                <p:nvPr/>
              </p:nvSpPr>
              <p:spPr>
                <a:xfrm>
                  <a:off x="3337050" y="2234125"/>
                  <a:ext cx="85925" cy="206325"/>
                </a:xfrm>
                <a:custGeom>
                  <a:avLst/>
                  <a:gdLst/>
                  <a:ahLst/>
                  <a:cxnLst/>
                  <a:rect l="l" t="t" r="r" b="b"/>
                  <a:pathLst>
                    <a:path w="3437" h="8253" extrusionOk="0">
                      <a:moveTo>
                        <a:pt x="2305" y="1133"/>
                      </a:moveTo>
                      <a:lnTo>
                        <a:pt x="2305" y="7120"/>
                      </a:lnTo>
                      <a:lnTo>
                        <a:pt x="1133" y="7120"/>
                      </a:lnTo>
                      <a:lnTo>
                        <a:pt x="1133" y="1133"/>
                      </a:lnTo>
                      <a:close/>
                      <a:moveTo>
                        <a:pt x="568" y="0"/>
                      </a:moveTo>
                      <a:cubicBezTo>
                        <a:pt x="254" y="0"/>
                        <a:pt x="1" y="254"/>
                        <a:pt x="1" y="568"/>
                      </a:cubicBezTo>
                      <a:lnTo>
                        <a:pt x="1" y="7688"/>
                      </a:lnTo>
                      <a:cubicBezTo>
                        <a:pt x="1" y="7999"/>
                        <a:pt x="254" y="8253"/>
                        <a:pt x="568" y="8253"/>
                      </a:cubicBezTo>
                      <a:lnTo>
                        <a:pt x="2869" y="8253"/>
                      </a:lnTo>
                      <a:cubicBezTo>
                        <a:pt x="3183" y="8253"/>
                        <a:pt x="3437" y="7999"/>
                        <a:pt x="3437" y="7688"/>
                      </a:cubicBezTo>
                      <a:lnTo>
                        <a:pt x="3437" y="568"/>
                      </a:lnTo>
                      <a:cubicBezTo>
                        <a:pt x="3437" y="254"/>
                        <a:pt x="3183" y="0"/>
                        <a:pt x="2869" y="0"/>
                      </a:cubicBezTo>
                      <a:close/>
                    </a:path>
                  </a:pathLst>
                </a:custGeom>
                <a:solidFill>
                  <a:schemeClr val="accent3"/>
                </a:solidFill>
                <a:ln>
                  <a:noFill/>
                </a:ln>
              </p:spPr>
              <p:txBody>
                <a:bodyPr spcFirstLastPara="1" wrap="square" lIns="121900" tIns="121900" rIns="121900" bIns="121900" anchor="ctr" anchorCtr="0">
                  <a:noAutofit/>
                </a:bodyPr>
                <a:lstStyle/>
                <a:p>
                  <a:endParaRPr sz="2400" dirty="0">
                    <a:solidFill>
                      <a:srgbClr val="435D74"/>
                    </a:solidFill>
                  </a:endParaRPr>
                </a:p>
              </p:txBody>
            </p:sp>
            <p:sp>
              <p:nvSpPr>
                <p:cNvPr id="36" name="Google Shape;100;p17">
                  <a:extLst>
                    <a:ext uri="{FF2B5EF4-FFF2-40B4-BE49-F238E27FC236}">
                      <a16:creationId xmlns:a16="http://schemas.microsoft.com/office/drawing/2014/main" id="{44C0295D-1CB8-464B-B010-D250FA47597F}"/>
                    </a:ext>
                  </a:extLst>
                </p:cNvPr>
                <p:cNvSpPr/>
                <p:nvPr/>
              </p:nvSpPr>
              <p:spPr>
                <a:xfrm>
                  <a:off x="3451275" y="2175475"/>
                  <a:ext cx="84925" cy="264975"/>
                </a:xfrm>
                <a:custGeom>
                  <a:avLst/>
                  <a:gdLst/>
                  <a:ahLst/>
                  <a:cxnLst/>
                  <a:rect l="l" t="t" r="r" b="b"/>
                  <a:pathLst>
                    <a:path w="3397" h="10599" extrusionOk="0">
                      <a:moveTo>
                        <a:pt x="2265" y="1133"/>
                      </a:moveTo>
                      <a:lnTo>
                        <a:pt x="2265" y="9466"/>
                      </a:lnTo>
                      <a:lnTo>
                        <a:pt x="1132" y="9466"/>
                      </a:lnTo>
                      <a:lnTo>
                        <a:pt x="1132" y="1133"/>
                      </a:lnTo>
                      <a:close/>
                      <a:moveTo>
                        <a:pt x="565" y="0"/>
                      </a:moveTo>
                      <a:cubicBezTo>
                        <a:pt x="254" y="0"/>
                        <a:pt x="0" y="254"/>
                        <a:pt x="0" y="565"/>
                      </a:cubicBezTo>
                      <a:lnTo>
                        <a:pt x="0" y="10034"/>
                      </a:lnTo>
                      <a:cubicBezTo>
                        <a:pt x="0" y="10345"/>
                        <a:pt x="254" y="10599"/>
                        <a:pt x="565" y="10599"/>
                      </a:cubicBezTo>
                      <a:lnTo>
                        <a:pt x="2829" y="10599"/>
                      </a:lnTo>
                      <a:cubicBezTo>
                        <a:pt x="3143" y="10599"/>
                        <a:pt x="3397" y="10345"/>
                        <a:pt x="3397" y="10034"/>
                      </a:cubicBezTo>
                      <a:lnTo>
                        <a:pt x="3397" y="565"/>
                      </a:lnTo>
                      <a:cubicBezTo>
                        <a:pt x="3397" y="254"/>
                        <a:pt x="3143" y="0"/>
                        <a:pt x="2829" y="0"/>
                      </a:cubicBezTo>
                      <a:close/>
                    </a:path>
                  </a:pathLst>
                </a:custGeom>
                <a:solidFill>
                  <a:schemeClr val="accent3"/>
                </a:solidFill>
                <a:ln>
                  <a:noFill/>
                </a:ln>
              </p:spPr>
              <p:txBody>
                <a:bodyPr spcFirstLastPara="1" wrap="square" lIns="121900" tIns="121900" rIns="121900" bIns="121900" anchor="ctr" anchorCtr="0">
                  <a:noAutofit/>
                </a:bodyPr>
                <a:lstStyle/>
                <a:p>
                  <a:endParaRPr sz="2400" dirty="0">
                    <a:solidFill>
                      <a:srgbClr val="435D74"/>
                    </a:solidFill>
                  </a:endParaRPr>
                </a:p>
              </p:txBody>
            </p:sp>
            <p:sp>
              <p:nvSpPr>
                <p:cNvPr id="37" name="Google Shape;101;p17">
                  <a:extLst>
                    <a:ext uri="{FF2B5EF4-FFF2-40B4-BE49-F238E27FC236}">
                      <a16:creationId xmlns:a16="http://schemas.microsoft.com/office/drawing/2014/main" id="{E48865B8-E3C6-42A9-8C40-36D87C68A4CE}"/>
                    </a:ext>
                  </a:extLst>
                </p:cNvPr>
                <p:cNvSpPr/>
                <p:nvPr/>
              </p:nvSpPr>
              <p:spPr>
                <a:xfrm>
                  <a:off x="3564500" y="2116825"/>
                  <a:ext cx="84950" cy="323625"/>
                </a:xfrm>
                <a:custGeom>
                  <a:avLst/>
                  <a:gdLst/>
                  <a:ahLst/>
                  <a:cxnLst/>
                  <a:rect l="l" t="t" r="r" b="b"/>
                  <a:pathLst>
                    <a:path w="3398" h="12945" extrusionOk="0">
                      <a:moveTo>
                        <a:pt x="2265" y="1132"/>
                      </a:moveTo>
                      <a:lnTo>
                        <a:pt x="2265" y="11812"/>
                      </a:lnTo>
                      <a:lnTo>
                        <a:pt x="1133" y="11812"/>
                      </a:lnTo>
                      <a:lnTo>
                        <a:pt x="1133" y="1132"/>
                      </a:lnTo>
                      <a:close/>
                      <a:moveTo>
                        <a:pt x="565" y="0"/>
                      </a:moveTo>
                      <a:cubicBezTo>
                        <a:pt x="254" y="0"/>
                        <a:pt x="0" y="251"/>
                        <a:pt x="0" y="565"/>
                      </a:cubicBezTo>
                      <a:lnTo>
                        <a:pt x="0" y="12380"/>
                      </a:lnTo>
                      <a:cubicBezTo>
                        <a:pt x="0" y="12691"/>
                        <a:pt x="254" y="12945"/>
                        <a:pt x="565" y="12945"/>
                      </a:cubicBezTo>
                      <a:lnTo>
                        <a:pt x="2829" y="12945"/>
                      </a:lnTo>
                      <a:cubicBezTo>
                        <a:pt x="3144" y="12945"/>
                        <a:pt x="3397" y="12691"/>
                        <a:pt x="3397" y="12380"/>
                      </a:cubicBezTo>
                      <a:lnTo>
                        <a:pt x="3397" y="565"/>
                      </a:lnTo>
                      <a:cubicBezTo>
                        <a:pt x="3397" y="251"/>
                        <a:pt x="3144" y="0"/>
                        <a:pt x="2829" y="0"/>
                      </a:cubicBezTo>
                      <a:close/>
                    </a:path>
                  </a:pathLst>
                </a:custGeom>
                <a:solidFill>
                  <a:schemeClr val="accent3"/>
                </a:solidFill>
                <a:ln>
                  <a:noFill/>
                </a:ln>
              </p:spPr>
              <p:txBody>
                <a:bodyPr spcFirstLastPara="1" wrap="square" lIns="121900" tIns="121900" rIns="121900" bIns="121900" anchor="ctr" anchorCtr="0">
                  <a:noAutofit/>
                </a:bodyPr>
                <a:lstStyle/>
                <a:p>
                  <a:endParaRPr sz="2400" dirty="0">
                    <a:solidFill>
                      <a:srgbClr val="435D74"/>
                    </a:solidFill>
                  </a:endParaRPr>
                </a:p>
              </p:txBody>
            </p:sp>
            <p:sp>
              <p:nvSpPr>
                <p:cNvPr id="38" name="Google Shape;102;p17">
                  <a:extLst>
                    <a:ext uri="{FF2B5EF4-FFF2-40B4-BE49-F238E27FC236}">
                      <a16:creationId xmlns:a16="http://schemas.microsoft.com/office/drawing/2014/main" id="{85B32699-1CA4-45DD-BE60-A53A7D90550B}"/>
                    </a:ext>
                  </a:extLst>
                </p:cNvPr>
                <p:cNvSpPr/>
                <p:nvPr/>
              </p:nvSpPr>
              <p:spPr>
                <a:xfrm>
                  <a:off x="3282325" y="2035675"/>
                  <a:ext cx="459575" cy="454825"/>
                </a:xfrm>
                <a:custGeom>
                  <a:avLst/>
                  <a:gdLst/>
                  <a:ahLst/>
                  <a:cxnLst/>
                  <a:rect l="l" t="t" r="r" b="b"/>
                  <a:pathLst>
                    <a:path w="18383" h="18193" extrusionOk="0">
                      <a:moveTo>
                        <a:pt x="568" y="0"/>
                      </a:moveTo>
                      <a:cubicBezTo>
                        <a:pt x="254" y="0"/>
                        <a:pt x="1" y="251"/>
                        <a:pt x="1" y="565"/>
                      </a:cubicBezTo>
                      <a:lnTo>
                        <a:pt x="1" y="17625"/>
                      </a:lnTo>
                      <a:cubicBezTo>
                        <a:pt x="1" y="17939"/>
                        <a:pt x="254" y="18192"/>
                        <a:pt x="568" y="18192"/>
                      </a:cubicBezTo>
                      <a:lnTo>
                        <a:pt x="17815" y="18192"/>
                      </a:lnTo>
                      <a:cubicBezTo>
                        <a:pt x="18129" y="18192"/>
                        <a:pt x="18383" y="17939"/>
                        <a:pt x="18383" y="17625"/>
                      </a:cubicBezTo>
                      <a:cubicBezTo>
                        <a:pt x="18383" y="17311"/>
                        <a:pt x="18129" y="17060"/>
                        <a:pt x="17815" y="17060"/>
                      </a:cubicBezTo>
                      <a:lnTo>
                        <a:pt x="1133" y="17060"/>
                      </a:lnTo>
                      <a:lnTo>
                        <a:pt x="1133" y="565"/>
                      </a:lnTo>
                      <a:cubicBezTo>
                        <a:pt x="1133" y="251"/>
                        <a:pt x="879" y="0"/>
                        <a:pt x="568" y="0"/>
                      </a:cubicBezTo>
                      <a:close/>
                    </a:path>
                  </a:pathLst>
                </a:custGeom>
                <a:solidFill>
                  <a:schemeClr val="accent3"/>
                </a:solidFill>
                <a:ln>
                  <a:noFill/>
                </a:ln>
              </p:spPr>
              <p:txBody>
                <a:bodyPr spcFirstLastPara="1" wrap="square" lIns="121900" tIns="121900" rIns="121900" bIns="121900" anchor="ctr" anchorCtr="0">
                  <a:noAutofit/>
                </a:bodyPr>
                <a:lstStyle/>
                <a:p>
                  <a:endParaRPr sz="2400" dirty="0">
                    <a:solidFill>
                      <a:srgbClr val="435D74"/>
                    </a:solidFill>
                  </a:endParaRPr>
                </a:p>
              </p:txBody>
            </p:sp>
          </p:grpSp>
        </p:grpSp>
        <p:grpSp>
          <p:nvGrpSpPr>
            <p:cNvPr id="73" name="Google Shape;245;p21">
              <a:extLst>
                <a:ext uri="{FF2B5EF4-FFF2-40B4-BE49-F238E27FC236}">
                  <a16:creationId xmlns:a16="http://schemas.microsoft.com/office/drawing/2014/main" id="{423079E1-1E74-472C-A69D-7B7B6276B5DF}"/>
                </a:ext>
              </a:extLst>
            </p:cNvPr>
            <p:cNvGrpSpPr/>
            <p:nvPr/>
          </p:nvGrpSpPr>
          <p:grpSpPr>
            <a:xfrm>
              <a:off x="6938918" y="1585840"/>
              <a:ext cx="379918" cy="366038"/>
              <a:chOff x="-63665750" y="1914325"/>
              <a:chExt cx="328450" cy="316450"/>
            </a:xfrm>
            <a:solidFill>
              <a:schemeClr val="accent4">
                <a:lumMod val="75000"/>
              </a:schemeClr>
            </a:solidFill>
          </p:grpSpPr>
          <p:sp>
            <p:nvSpPr>
              <p:cNvPr id="74" name="Google Shape;246;p21">
                <a:extLst>
                  <a:ext uri="{FF2B5EF4-FFF2-40B4-BE49-F238E27FC236}">
                    <a16:creationId xmlns:a16="http://schemas.microsoft.com/office/drawing/2014/main" id="{3254BA17-704B-421F-BF13-24A0B9671795}"/>
                  </a:ext>
                </a:extLst>
              </p:cNvPr>
              <p:cNvSpPr/>
              <p:nvPr/>
            </p:nvSpPr>
            <p:spPr>
              <a:xfrm>
                <a:off x="-63665750" y="1914325"/>
                <a:ext cx="328450" cy="316450"/>
              </a:xfrm>
              <a:custGeom>
                <a:avLst/>
                <a:gdLst/>
                <a:ahLst/>
                <a:cxnLst/>
                <a:rect l="l" t="t" r="r" b="b"/>
                <a:pathLst>
                  <a:path w="13138" h="12658" extrusionOk="0">
                    <a:moveTo>
                      <a:pt x="8144" y="835"/>
                    </a:moveTo>
                    <a:cubicBezTo>
                      <a:pt x="9097" y="835"/>
                      <a:pt x="10050" y="1197"/>
                      <a:pt x="10775" y="1922"/>
                    </a:cubicBezTo>
                    <a:cubicBezTo>
                      <a:pt x="12256" y="3371"/>
                      <a:pt x="12256" y="5734"/>
                      <a:pt x="10775" y="7183"/>
                    </a:cubicBezTo>
                    <a:cubicBezTo>
                      <a:pt x="10050" y="7908"/>
                      <a:pt x="9097" y="8270"/>
                      <a:pt x="8144" y="8270"/>
                    </a:cubicBezTo>
                    <a:cubicBezTo>
                      <a:pt x="7191" y="8270"/>
                      <a:pt x="6238" y="7908"/>
                      <a:pt x="5513" y="7183"/>
                    </a:cubicBezTo>
                    <a:cubicBezTo>
                      <a:pt x="4064" y="5734"/>
                      <a:pt x="4064" y="3371"/>
                      <a:pt x="5513" y="1922"/>
                    </a:cubicBezTo>
                    <a:cubicBezTo>
                      <a:pt x="6238" y="1197"/>
                      <a:pt x="7191" y="835"/>
                      <a:pt x="8144" y="835"/>
                    </a:cubicBezTo>
                    <a:close/>
                    <a:moveTo>
                      <a:pt x="3466" y="8632"/>
                    </a:moveTo>
                    <a:lnTo>
                      <a:pt x="4064" y="9231"/>
                    </a:lnTo>
                    <a:lnTo>
                      <a:pt x="1607" y="11688"/>
                    </a:lnTo>
                    <a:lnTo>
                      <a:pt x="1008" y="11090"/>
                    </a:lnTo>
                    <a:lnTo>
                      <a:pt x="3466" y="8632"/>
                    </a:lnTo>
                    <a:close/>
                    <a:moveTo>
                      <a:pt x="8172" y="0"/>
                    </a:moveTo>
                    <a:cubicBezTo>
                      <a:pt x="7010" y="0"/>
                      <a:pt x="5844" y="441"/>
                      <a:pt x="4946" y="1323"/>
                    </a:cubicBezTo>
                    <a:cubicBezTo>
                      <a:pt x="3277" y="3024"/>
                      <a:pt x="3182" y="5671"/>
                      <a:pt x="4694" y="7467"/>
                    </a:cubicBezTo>
                    <a:lnTo>
                      <a:pt x="4096" y="8065"/>
                    </a:lnTo>
                    <a:lnTo>
                      <a:pt x="3214" y="7183"/>
                    </a:lnTo>
                    <a:cubicBezTo>
                      <a:pt x="3151" y="7104"/>
                      <a:pt x="3048" y="7065"/>
                      <a:pt x="2942" y="7065"/>
                    </a:cubicBezTo>
                    <a:cubicBezTo>
                      <a:pt x="2836" y="7065"/>
                      <a:pt x="2725" y="7104"/>
                      <a:pt x="2646" y="7183"/>
                    </a:cubicBezTo>
                    <a:cubicBezTo>
                      <a:pt x="2489" y="7341"/>
                      <a:pt x="2489" y="7624"/>
                      <a:pt x="2646" y="7782"/>
                    </a:cubicBezTo>
                    <a:lnTo>
                      <a:pt x="2899" y="8065"/>
                    </a:lnTo>
                    <a:lnTo>
                      <a:pt x="158" y="10806"/>
                    </a:lnTo>
                    <a:cubicBezTo>
                      <a:pt x="0" y="10964"/>
                      <a:pt x="0" y="11247"/>
                      <a:pt x="158" y="11405"/>
                    </a:cubicBezTo>
                    <a:lnTo>
                      <a:pt x="1292" y="12539"/>
                    </a:lnTo>
                    <a:cubicBezTo>
                      <a:pt x="1371" y="12618"/>
                      <a:pt x="1481" y="12657"/>
                      <a:pt x="1591" y="12657"/>
                    </a:cubicBezTo>
                    <a:cubicBezTo>
                      <a:pt x="1701" y="12657"/>
                      <a:pt x="1812" y="12618"/>
                      <a:pt x="1890" y="12539"/>
                    </a:cubicBezTo>
                    <a:lnTo>
                      <a:pt x="4631" y="9798"/>
                    </a:lnTo>
                    <a:lnTo>
                      <a:pt x="4915" y="10050"/>
                    </a:lnTo>
                    <a:cubicBezTo>
                      <a:pt x="4994" y="10129"/>
                      <a:pt x="5104" y="10168"/>
                      <a:pt x="5214" y="10168"/>
                    </a:cubicBezTo>
                    <a:cubicBezTo>
                      <a:pt x="5324" y="10168"/>
                      <a:pt x="5435" y="10129"/>
                      <a:pt x="5513" y="10050"/>
                    </a:cubicBezTo>
                    <a:cubicBezTo>
                      <a:pt x="5671" y="9893"/>
                      <a:pt x="5671" y="9640"/>
                      <a:pt x="5513" y="9483"/>
                    </a:cubicBezTo>
                    <a:lnTo>
                      <a:pt x="4631" y="8601"/>
                    </a:lnTo>
                    <a:lnTo>
                      <a:pt x="5230" y="8034"/>
                    </a:lnTo>
                    <a:cubicBezTo>
                      <a:pt x="6059" y="8730"/>
                      <a:pt x="7090" y="9078"/>
                      <a:pt x="8127" y="9078"/>
                    </a:cubicBezTo>
                    <a:cubicBezTo>
                      <a:pt x="9296" y="9078"/>
                      <a:pt x="10472" y="8635"/>
                      <a:pt x="11373" y="7750"/>
                    </a:cubicBezTo>
                    <a:cubicBezTo>
                      <a:pt x="13138" y="5986"/>
                      <a:pt x="13138" y="3087"/>
                      <a:pt x="11373" y="1323"/>
                    </a:cubicBezTo>
                    <a:cubicBezTo>
                      <a:pt x="10491" y="441"/>
                      <a:pt x="9333" y="0"/>
                      <a:pt x="8172" y="0"/>
                    </a:cubicBezTo>
                    <a:close/>
                  </a:path>
                </a:pathLst>
              </a:custGeom>
              <a:grpFill/>
              <a:ln>
                <a:noFill/>
              </a:ln>
            </p:spPr>
            <p:txBody>
              <a:bodyPr spcFirstLastPara="1" wrap="square" lIns="121900" tIns="121900" rIns="121900" bIns="121900" anchor="ctr" anchorCtr="0">
                <a:noAutofit/>
              </a:bodyPr>
              <a:lstStyle/>
              <a:p>
                <a:endParaRPr sz="2400" dirty="0"/>
              </a:p>
            </p:txBody>
          </p:sp>
          <p:sp>
            <p:nvSpPr>
              <p:cNvPr id="75" name="Google Shape;247;p21">
                <a:extLst>
                  <a:ext uri="{FF2B5EF4-FFF2-40B4-BE49-F238E27FC236}">
                    <a16:creationId xmlns:a16="http://schemas.microsoft.com/office/drawing/2014/main" id="{936DC2EC-0476-4D95-951B-829034A0ED7B}"/>
                  </a:ext>
                </a:extLst>
              </p:cNvPr>
              <p:cNvSpPr/>
              <p:nvPr/>
            </p:nvSpPr>
            <p:spPr>
              <a:xfrm>
                <a:off x="-63524775" y="1955275"/>
                <a:ext cx="123675" cy="134700"/>
              </a:xfrm>
              <a:custGeom>
                <a:avLst/>
                <a:gdLst/>
                <a:ahLst/>
                <a:cxnLst/>
                <a:rect l="l" t="t" r="r" b="b"/>
                <a:pathLst>
                  <a:path w="4947" h="5388" extrusionOk="0">
                    <a:moveTo>
                      <a:pt x="2458" y="882"/>
                    </a:moveTo>
                    <a:cubicBezTo>
                      <a:pt x="2930" y="882"/>
                      <a:pt x="3308" y="1229"/>
                      <a:pt x="3308" y="1702"/>
                    </a:cubicBezTo>
                    <a:cubicBezTo>
                      <a:pt x="3308" y="2174"/>
                      <a:pt x="2962" y="2521"/>
                      <a:pt x="2458" y="2521"/>
                    </a:cubicBezTo>
                    <a:cubicBezTo>
                      <a:pt x="1985" y="2521"/>
                      <a:pt x="1639" y="2174"/>
                      <a:pt x="1639" y="1702"/>
                    </a:cubicBezTo>
                    <a:cubicBezTo>
                      <a:pt x="1639" y="1229"/>
                      <a:pt x="2048" y="882"/>
                      <a:pt x="2458" y="882"/>
                    </a:cubicBezTo>
                    <a:close/>
                    <a:moveTo>
                      <a:pt x="2458" y="3340"/>
                    </a:moveTo>
                    <a:cubicBezTo>
                      <a:pt x="3245" y="3340"/>
                      <a:pt x="3876" y="3875"/>
                      <a:pt x="4096" y="4600"/>
                    </a:cubicBezTo>
                    <a:lnTo>
                      <a:pt x="883" y="4600"/>
                    </a:lnTo>
                    <a:cubicBezTo>
                      <a:pt x="1040" y="3875"/>
                      <a:pt x="1733" y="3340"/>
                      <a:pt x="2458" y="3340"/>
                    </a:cubicBezTo>
                    <a:close/>
                    <a:moveTo>
                      <a:pt x="2458" y="0"/>
                    </a:moveTo>
                    <a:cubicBezTo>
                      <a:pt x="1576" y="0"/>
                      <a:pt x="820" y="756"/>
                      <a:pt x="820" y="1670"/>
                    </a:cubicBezTo>
                    <a:cubicBezTo>
                      <a:pt x="820" y="2080"/>
                      <a:pt x="977" y="2489"/>
                      <a:pt x="1292" y="2804"/>
                    </a:cubicBezTo>
                    <a:cubicBezTo>
                      <a:pt x="536" y="3245"/>
                      <a:pt x="0" y="4033"/>
                      <a:pt x="0" y="4978"/>
                    </a:cubicBezTo>
                    <a:cubicBezTo>
                      <a:pt x="0" y="5230"/>
                      <a:pt x="189" y="5388"/>
                      <a:pt x="410" y="5388"/>
                    </a:cubicBezTo>
                    <a:lnTo>
                      <a:pt x="4569" y="5388"/>
                    </a:lnTo>
                    <a:cubicBezTo>
                      <a:pt x="4789" y="5388"/>
                      <a:pt x="4947" y="5199"/>
                      <a:pt x="4947" y="4978"/>
                    </a:cubicBezTo>
                    <a:cubicBezTo>
                      <a:pt x="4947" y="4033"/>
                      <a:pt x="4443" y="3245"/>
                      <a:pt x="3655" y="2804"/>
                    </a:cubicBezTo>
                    <a:cubicBezTo>
                      <a:pt x="3939" y="2489"/>
                      <a:pt x="4128" y="2080"/>
                      <a:pt x="4128" y="1670"/>
                    </a:cubicBezTo>
                    <a:cubicBezTo>
                      <a:pt x="4128" y="756"/>
                      <a:pt x="3371" y="0"/>
                      <a:pt x="2458" y="0"/>
                    </a:cubicBezTo>
                    <a:close/>
                  </a:path>
                </a:pathLst>
              </a:custGeom>
              <a:grpFill/>
              <a:ln>
                <a:noFill/>
              </a:ln>
            </p:spPr>
            <p:txBody>
              <a:bodyPr spcFirstLastPara="1" wrap="square" lIns="121900" tIns="121900" rIns="121900" bIns="121900" anchor="ctr" anchorCtr="0">
                <a:noAutofit/>
              </a:bodyPr>
              <a:lstStyle/>
              <a:p>
                <a:endParaRPr sz="2400" dirty="0"/>
              </a:p>
            </p:txBody>
          </p:sp>
        </p:grpSp>
        <p:grpSp>
          <p:nvGrpSpPr>
            <p:cNvPr id="76" name="Google Shape;675;p32">
              <a:extLst>
                <a:ext uri="{FF2B5EF4-FFF2-40B4-BE49-F238E27FC236}">
                  <a16:creationId xmlns:a16="http://schemas.microsoft.com/office/drawing/2014/main" id="{D43D6B5A-DA1A-4791-A7C4-5051042BFBCB}"/>
                </a:ext>
              </a:extLst>
            </p:cNvPr>
            <p:cNvGrpSpPr/>
            <p:nvPr/>
          </p:nvGrpSpPr>
          <p:grpSpPr>
            <a:xfrm>
              <a:off x="1570248" y="883457"/>
              <a:ext cx="348513" cy="348513"/>
              <a:chOff x="5775900" y="2308125"/>
              <a:chExt cx="295375" cy="295375"/>
            </a:xfrm>
          </p:grpSpPr>
          <p:sp>
            <p:nvSpPr>
              <p:cNvPr id="77" name="Google Shape;676;p32">
                <a:extLst>
                  <a:ext uri="{FF2B5EF4-FFF2-40B4-BE49-F238E27FC236}">
                    <a16:creationId xmlns:a16="http://schemas.microsoft.com/office/drawing/2014/main" id="{60B9C75B-37A9-4109-8256-09E8C5315D36}"/>
                  </a:ext>
                </a:extLst>
              </p:cNvPr>
              <p:cNvSpPr/>
              <p:nvPr/>
            </p:nvSpPr>
            <p:spPr>
              <a:xfrm>
                <a:off x="5984625" y="2482975"/>
                <a:ext cx="18125" cy="18150"/>
              </a:xfrm>
              <a:custGeom>
                <a:avLst/>
                <a:gdLst/>
                <a:ahLst/>
                <a:cxnLst/>
                <a:rect l="l" t="t" r="r" b="b"/>
                <a:pathLst>
                  <a:path w="725" h="726" extrusionOk="0">
                    <a:moveTo>
                      <a:pt x="378" y="0"/>
                    </a:moveTo>
                    <a:cubicBezTo>
                      <a:pt x="158" y="0"/>
                      <a:pt x="0" y="158"/>
                      <a:pt x="0" y="347"/>
                    </a:cubicBezTo>
                    <a:cubicBezTo>
                      <a:pt x="0" y="568"/>
                      <a:pt x="158" y="725"/>
                      <a:pt x="378" y="725"/>
                    </a:cubicBezTo>
                    <a:cubicBezTo>
                      <a:pt x="567" y="725"/>
                      <a:pt x="725" y="568"/>
                      <a:pt x="725" y="347"/>
                    </a:cubicBezTo>
                    <a:cubicBezTo>
                      <a:pt x="725" y="158"/>
                      <a:pt x="567" y="0"/>
                      <a:pt x="378" y="0"/>
                    </a:cubicBezTo>
                    <a:close/>
                  </a:path>
                </a:pathLst>
              </a:custGeom>
              <a:solidFill>
                <a:schemeClr val="accent1"/>
              </a:solidFill>
              <a:ln>
                <a:noFill/>
              </a:ln>
            </p:spPr>
            <p:txBody>
              <a:bodyPr spcFirstLastPara="1" wrap="square" lIns="121900" tIns="121900" rIns="121900" bIns="121900" anchor="ctr" anchorCtr="0">
                <a:noAutofit/>
              </a:bodyPr>
              <a:lstStyle/>
              <a:p>
                <a:endParaRPr sz="2400" dirty="0"/>
              </a:p>
            </p:txBody>
          </p:sp>
          <p:sp>
            <p:nvSpPr>
              <p:cNvPr id="78" name="Google Shape;677;p32">
                <a:extLst>
                  <a:ext uri="{FF2B5EF4-FFF2-40B4-BE49-F238E27FC236}">
                    <a16:creationId xmlns:a16="http://schemas.microsoft.com/office/drawing/2014/main" id="{E98119BE-2D69-45F3-9603-FC135FC3EBE4}"/>
                  </a:ext>
                </a:extLst>
              </p:cNvPr>
              <p:cNvSpPr/>
              <p:nvPr/>
            </p:nvSpPr>
            <p:spPr>
              <a:xfrm>
                <a:off x="5775900" y="2308125"/>
                <a:ext cx="295375" cy="295375"/>
              </a:xfrm>
              <a:custGeom>
                <a:avLst/>
                <a:gdLst/>
                <a:ahLst/>
                <a:cxnLst/>
                <a:rect l="l" t="t" r="r" b="b"/>
                <a:pathLst>
                  <a:path w="11815" h="11815" extrusionOk="0">
                    <a:moveTo>
                      <a:pt x="7845" y="725"/>
                    </a:moveTo>
                    <a:cubicBezTo>
                      <a:pt x="7719" y="914"/>
                      <a:pt x="7656" y="1166"/>
                      <a:pt x="7656" y="1450"/>
                    </a:cubicBezTo>
                    <a:cubicBezTo>
                      <a:pt x="7656" y="1670"/>
                      <a:pt x="7719" y="1922"/>
                      <a:pt x="7845" y="2143"/>
                    </a:cubicBezTo>
                    <a:lnTo>
                      <a:pt x="1387" y="2143"/>
                    </a:lnTo>
                    <a:cubicBezTo>
                      <a:pt x="1009" y="2143"/>
                      <a:pt x="694" y="1828"/>
                      <a:pt x="694" y="1450"/>
                    </a:cubicBezTo>
                    <a:cubicBezTo>
                      <a:pt x="694" y="1040"/>
                      <a:pt x="1009" y="725"/>
                      <a:pt x="1387" y="725"/>
                    </a:cubicBezTo>
                    <a:close/>
                    <a:moveTo>
                      <a:pt x="6112" y="6994"/>
                    </a:moveTo>
                    <a:cubicBezTo>
                      <a:pt x="5955" y="7183"/>
                      <a:pt x="5829" y="7436"/>
                      <a:pt x="5766" y="7719"/>
                    </a:cubicBezTo>
                    <a:lnTo>
                      <a:pt x="3466" y="7719"/>
                    </a:lnTo>
                    <a:lnTo>
                      <a:pt x="3466" y="6994"/>
                    </a:lnTo>
                    <a:close/>
                    <a:moveTo>
                      <a:pt x="694" y="2678"/>
                    </a:moveTo>
                    <a:cubicBezTo>
                      <a:pt x="883" y="2773"/>
                      <a:pt x="1103" y="2867"/>
                      <a:pt x="1387" y="2867"/>
                    </a:cubicBezTo>
                    <a:lnTo>
                      <a:pt x="1387" y="10460"/>
                    </a:lnTo>
                    <a:cubicBezTo>
                      <a:pt x="1009" y="10460"/>
                      <a:pt x="694" y="10145"/>
                      <a:pt x="694" y="9767"/>
                    </a:cubicBezTo>
                    <a:lnTo>
                      <a:pt x="694" y="2678"/>
                    </a:lnTo>
                    <a:close/>
                    <a:moveTo>
                      <a:pt x="8381" y="2836"/>
                    </a:moveTo>
                    <a:lnTo>
                      <a:pt x="8381" y="5608"/>
                    </a:lnTo>
                    <a:cubicBezTo>
                      <a:pt x="7814" y="5703"/>
                      <a:pt x="7247" y="5923"/>
                      <a:pt x="6774" y="6301"/>
                    </a:cubicBezTo>
                    <a:lnTo>
                      <a:pt x="3151" y="6301"/>
                    </a:lnTo>
                    <a:cubicBezTo>
                      <a:pt x="2962" y="6301"/>
                      <a:pt x="2804" y="6459"/>
                      <a:pt x="2804" y="6648"/>
                    </a:cubicBezTo>
                    <a:lnTo>
                      <a:pt x="2804" y="8034"/>
                    </a:lnTo>
                    <a:cubicBezTo>
                      <a:pt x="2804" y="8223"/>
                      <a:pt x="2962" y="8381"/>
                      <a:pt x="3151" y="8381"/>
                    </a:cubicBezTo>
                    <a:lnTo>
                      <a:pt x="5640" y="8381"/>
                    </a:lnTo>
                    <a:lnTo>
                      <a:pt x="5640" y="8727"/>
                    </a:lnTo>
                    <a:cubicBezTo>
                      <a:pt x="5640" y="9357"/>
                      <a:pt x="5829" y="9956"/>
                      <a:pt x="6144" y="10492"/>
                    </a:cubicBezTo>
                    <a:lnTo>
                      <a:pt x="2080" y="10492"/>
                    </a:lnTo>
                    <a:lnTo>
                      <a:pt x="2080" y="10460"/>
                    </a:lnTo>
                    <a:lnTo>
                      <a:pt x="2080" y="2836"/>
                    </a:lnTo>
                    <a:close/>
                    <a:moveTo>
                      <a:pt x="8727" y="6301"/>
                    </a:moveTo>
                    <a:cubicBezTo>
                      <a:pt x="10050" y="6301"/>
                      <a:pt x="11153" y="7404"/>
                      <a:pt x="11153" y="8727"/>
                    </a:cubicBezTo>
                    <a:cubicBezTo>
                      <a:pt x="11153" y="10082"/>
                      <a:pt x="10050" y="11216"/>
                      <a:pt x="8727" y="11216"/>
                    </a:cubicBezTo>
                    <a:cubicBezTo>
                      <a:pt x="7373" y="11216"/>
                      <a:pt x="6270" y="10113"/>
                      <a:pt x="6270" y="8727"/>
                    </a:cubicBezTo>
                    <a:cubicBezTo>
                      <a:pt x="6270" y="7373"/>
                      <a:pt x="7373" y="6301"/>
                      <a:pt x="8727" y="6301"/>
                    </a:cubicBezTo>
                    <a:close/>
                    <a:moveTo>
                      <a:pt x="1387" y="0"/>
                    </a:moveTo>
                    <a:cubicBezTo>
                      <a:pt x="630" y="0"/>
                      <a:pt x="0" y="630"/>
                      <a:pt x="0" y="1355"/>
                    </a:cubicBezTo>
                    <a:lnTo>
                      <a:pt x="0" y="9704"/>
                    </a:lnTo>
                    <a:cubicBezTo>
                      <a:pt x="0" y="10460"/>
                      <a:pt x="630" y="11090"/>
                      <a:pt x="1387" y="11090"/>
                    </a:cubicBezTo>
                    <a:lnTo>
                      <a:pt x="6742" y="11090"/>
                    </a:lnTo>
                    <a:cubicBezTo>
                      <a:pt x="7310" y="11563"/>
                      <a:pt x="8003" y="11815"/>
                      <a:pt x="8727" y="11815"/>
                    </a:cubicBezTo>
                    <a:cubicBezTo>
                      <a:pt x="10460" y="11815"/>
                      <a:pt x="11815" y="10334"/>
                      <a:pt x="11815" y="8664"/>
                    </a:cubicBezTo>
                    <a:cubicBezTo>
                      <a:pt x="11815" y="7120"/>
                      <a:pt x="10618" y="5829"/>
                      <a:pt x="9074" y="5608"/>
                    </a:cubicBezTo>
                    <a:lnTo>
                      <a:pt x="9074" y="2458"/>
                    </a:lnTo>
                    <a:cubicBezTo>
                      <a:pt x="9074" y="2269"/>
                      <a:pt x="9042" y="2143"/>
                      <a:pt x="8822" y="2080"/>
                    </a:cubicBezTo>
                    <a:cubicBezTo>
                      <a:pt x="8538" y="1985"/>
                      <a:pt x="8349" y="1733"/>
                      <a:pt x="8349" y="1418"/>
                    </a:cubicBezTo>
                    <a:cubicBezTo>
                      <a:pt x="8349" y="1135"/>
                      <a:pt x="8538" y="851"/>
                      <a:pt x="8822" y="725"/>
                    </a:cubicBezTo>
                    <a:cubicBezTo>
                      <a:pt x="8979" y="694"/>
                      <a:pt x="9074" y="536"/>
                      <a:pt x="9074" y="410"/>
                    </a:cubicBezTo>
                    <a:lnTo>
                      <a:pt x="9074" y="347"/>
                    </a:lnTo>
                    <a:cubicBezTo>
                      <a:pt x="9074" y="158"/>
                      <a:pt x="8916" y="0"/>
                      <a:pt x="8727" y="0"/>
                    </a:cubicBezTo>
                    <a:close/>
                  </a:path>
                </a:pathLst>
              </a:custGeom>
              <a:solidFill>
                <a:schemeClr val="accent1"/>
              </a:solidFill>
              <a:ln>
                <a:noFill/>
              </a:ln>
            </p:spPr>
            <p:txBody>
              <a:bodyPr spcFirstLastPara="1" wrap="square" lIns="121900" tIns="121900" rIns="121900" bIns="121900" anchor="ctr" anchorCtr="0">
                <a:noAutofit/>
              </a:bodyPr>
              <a:lstStyle/>
              <a:p>
                <a:endParaRPr sz="2400" dirty="0"/>
              </a:p>
            </p:txBody>
          </p:sp>
          <p:sp>
            <p:nvSpPr>
              <p:cNvPr id="79" name="Google Shape;678;p32">
                <a:extLst>
                  <a:ext uri="{FF2B5EF4-FFF2-40B4-BE49-F238E27FC236}">
                    <a16:creationId xmlns:a16="http://schemas.microsoft.com/office/drawing/2014/main" id="{6CF38B35-3D5E-4E5B-A886-1E13E7A755DF}"/>
                  </a:ext>
                </a:extLst>
              </p:cNvPr>
              <p:cNvSpPr/>
              <p:nvPr/>
            </p:nvSpPr>
            <p:spPr>
              <a:xfrm>
                <a:off x="5984625" y="2508975"/>
                <a:ext cx="18125" cy="61450"/>
              </a:xfrm>
              <a:custGeom>
                <a:avLst/>
                <a:gdLst/>
                <a:ahLst/>
                <a:cxnLst/>
                <a:rect l="l" t="t" r="r" b="b"/>
                <a:pathLst>
                  <a:path w="725" h="2458" extrusionOk="0">
                    <a:moveTo>
                      <a:pt x="378" y="0"/>
                    </a:moveTo>
                    <a:cubicBezTo>
                      <a:pt x="158" y="0"/>
                      <a:pt x="0" y="158"/>
                      <a:pt x="0" y="347"/>
                    </a:cubicBezTo>
                    <a:lnTo>
                      <a:pt x="0" y="2111"/>
                    </a:lnTo>
                    <a:cubicBezTo>
                      <a:pt x="0" y="2300"/>
                      <a:pt x="158" y="2458"/>
                      <a:pt x="378" y="2458"/>
                    </a:cubicBezTo>
                    <a:cubicBezTo>
                      <a:pt x="567" y="2458"/>
                      <a:pt x="725" y="2300"/>
                      <a:pt x="725" y="2111"/>
                    </a:cubicBezTo>
                    <a:lnTo>
                      <a:pt x="725" y="347"/>
                    </a:lnTo>
                    <a:cubicBezTo>
                      <a:pt x="725" y="158"/>
                      <a:pt x="567" y="0"/>
                      <a:pt x="378" y="0"/>
                    </a:cubicBezTo>
                    <a:close/>
                  </a:path>
                </a:pathLst>
              </a:custGeom>
              <a:solidFill>
                <a:schemeClr val="accent1"/>
              </a:solidFill>
              <a:ln>
                <a:noFill/>
              </a:ln>
            </p:spPr>
            <p:txBody>
              <a:bodyPr spcFirstLastPara="1" wrap="square" lIns="121900" tIns="121900" rIns="121900" bIns="121900" anchor="ctr" anchorCtr="0">
                <a:noAutofit/>
              </a:bodyPr>
              <a:lstStyle/>
              <a:p>
                <a:endParaRPr sz="2400" dirty="0"/>
              </a:p>
            </p:txBody>
          </p:sp>
          <p:sp>
            <p:nvSpPr>
              <p:cNvPr id="80" name="Google Shape;679;p32">
                <a:extLst>
                  <a:ext uri="{FF2B5EF4-FFF2-40B4-BE49-F238E27FC236}">
                    <a16:creationId xmlns:a16="http://schemas.microsoft.com/office/drawing/2014/main" id="{0A175CBE-FF2B-4CBC-8503-8F3DA3E06DD2}"/>
                  </a:ext>
                </a:extLst>
              </p:cNvPr>
              <p:cNvSpPr/>
              <p:nvPr/>
            </p:nvSpPr>
            <p:spPr>
              <a:xfrm>
                <a:off x="5845200" y="2395550"/>
                <a:ext cx="122900" cy="17350"/>
              </a:xfrm>
              <a:custGeom>
                <a:avLst/>
                <a:gdLst/>
                <a:ahLst/>
                <a:cxnLst/>
                <a:rect l="l" t="t" r="r" b="b"/>
                <a:pathLst>
                  <a:path w="4916" h="694" extrusionOk="0">
                    <a:moveTo>
                      <a:pt x="347" y="0"/>
                    </a:moveTo>
                    <a:cubicBezTo>
                      <a:pt x="158" y="0"/>
                      <a:pt x="1" y="158"/>
                      <a:pt x="1" y="347"/>
                    </a:cubicBezTo>
                    <a:cubicBezTo>
                      <a:pt x="1" y="599"/>
                      <a:pt x="158" y="694"/>
                      <a:pt x="347" y="694"/>
                    </a:cubicBezTo>
                    <a:lnTo>
                      <a:pt x="4569" y="694"/>
                    </a:lnTo>
                    <a:cubicBezTo>
                      <a:pt x="4758" y="694"/>
                      <a:pt x="4916" y="536"/>
                      <a:pt x="4916" y="347"/>
                    </a:cubicBezTo>
                    <a:cubicBezTo>
                      <a:pt x="4916" y="158"/>
                      <a:pt x="4758" y="0"/>
                      <a:pt x="4569" y="0"/>
                    </a:cubicBezTo>
                    <a:close/>
                  </a:path>
                </a:pathLst>
              </a:custGeom>
              <a:solidFill>
                <a:schemeClr val="accent1"/>
              </a:solidFill>
              <a:ln>
                <a:noFill/>
              </a:ln>
            </p:spPr>
            <p:txBody>
              <a:bodyPr spcFirstLastPara="1" wrap="square" lIns="121900" tIns="121900" rIns="121900" bIns="121900" anchor="ctr" anchorCtr="0">
                <a:noAutofit/>
              </a:bodyPr>
              <a:lstStyle/>
              <a:p>
                <a:endParaRPr sz="2400" dirty="0"/>
              </a:p>
            </p:txBody>
          </p:sp>
          <p:sp>
            <p:nvSpPr>
              <p:cNvPr id="81" name="Google Shape;680;p32">
                <a:extLst>
                  <a:ext uri="{FF2B5EF4-FFF2-40B4-BE49-F238E27FC236}">
                    <a16:creationId xmlns:a16="http://schemas.microsoft.com/office/drawing/2014/main" id="{A41F04E2-F390-4152-AE90-2040761C7BAC}"/>
                  </a:ext>
                </a:extLst>
              </p:cNvPr>
              <p:cNvSpPr/>
              <p:nvPr/>
            </p:nvSpPr>
            <p:spPr>
              <a:xfrm>
                <a:off x="5845200" y="2431000"/>
                <a:ext cx="122900" cy="17350"/>
              </a:xfrm>
              <a:custGeom>
                <a:avLst/>
                <a:gdLst/>
                <a:ahLst/>
                <a:cxnLst/>
                <a:rect l="l" t="t" r="r" b="b"/>
                <a:pathLst>
                  <a:path w="4916" h="694" extrusionOk="0">
                    <a:moveTo>
                      <a:pt x="347" y="0"/>
                    </a:moveTo>
                    <a:cubicBezTo>
                      <a:pt x="158" y="0"/>
                      <a:pt x="1" y="158"/>
                      <a:pt x="1" y="347"/>
                    </a:cubicBezTo>
                    <a:cubicBezTo>
                      <a:pt x="1" y="536"/>
                      <a:pt x="158" y="693"/>
                      <a:pt x="347" y="693"/>
                    </a:cubicBezTo>
                    <a:lnTo>
                      <a:pt x="4569" y="693"/>
                    </a:lnTo>
                    <a:cubicBezTo>
                      <a:pt x="4758" y="693"/>
                      <a:pt x="4916" y="536"/>
                      <a:pt x="4916" y="347"/>
                    </a:cubicBezTo>
                    <a:cubicBezTo>
                      <a:pt x="4916" y="158"/>
                      <a:pt x="4758" y="0"/>
                      <a:pt x="4569" y="0"/>
                    </a:cubicBezTo>
                    <a:close/>
                  </a:path>
                </a:pathLst>
              </a:custGeom>
              <a:solidFill>
                <a:schemeClr val="accent1"/>
              </a:solidFill>
              <a:ln>
                <a:noFill/>
              </a:ln>
            </p:spPr>
            <p:txBody>
              <a:bodyPr spcFirstLastPara="1" wrap="square" lIns="121900" tIns="121900" rIns="121900" bIns="121900" anchor="ctr" anchorCtr="0">
                <a:noAutofit/>
              </a:bodyPr>
              <a:lstStyle/>
              <a:p>
                <a:endParaRPr sz="2400" dirty="0"/>
              </a:p>
            </p:txBody>
          </p:sp>
        </p:grpSp>
        <p:grpSp>
          <p:nvGrpSpPr>
            <p:cNvPr id="86" name="Google Shape;93;p17">
              <a:extLst>
                <a:ext uri="{FF2B5EF4-FFF2-40B4-BE49-F238E27FC236}">
                  <a16:creationId xmlns:a16="http://schemas.microsoft.com/office/drawing/2014/main" id="{C2B8E56F-A5A3-4AF5-980C-4BEE70E8EAF7}"/>
                </a:ext>
              </a:extLst>
            </p:cNvPr>
            <p:cNvGrpSpPr/>
            <p:nvPr/>
          </p:nvGrpSpPr>
          <p:grpSpPr>
            <a:xfrm>
              <a:off x="3289768" y="1494877"/>
              <a:ext cx="394133" cy="394154"/>
              <a:chOff x="1487200" y="2021475"/>
              <a:chExt cx="483125" cy="483150"/>
            </a:xfrm>
          </p:grpSpPr>
          <p:sp>
            <p:nvSpPr>
              <p:cNvPr id="87" name="Google Shape;94;p17">
                <a:extLst>
                  <a:ext uri="{FF2B5EF4-FFF2-40B4-BE49-F238E27FC236}">
                    <a16:creationId xmlns:a16="http://schemas.microsoft.com/office/drawing/2014/main" id="{8F5D050A-3472-42E0-BBF3-015B0698506D}"/>
                  </a:ext>
                </a:extLst>
              </p:cNvPr>
              <p:cNvSpPr/>
              <p:nvPr/>
            </p:nvSpPr>
            <p:spPr>
              <a:xfrm>
                <a:off x="1487200" y="2021475"/>
                <a:ext cx="483125" cy="483150"/>
              </a:xfrm>
              <a:custGeom>
                <a:avLst/>
                <a:gdLst/>
                <a:ahLst/>
                <a:cxnLst/>
                <a:rect l="l" t="t" r="r" b="b"/>
                <a:pathLst>
                  <a:path w="19325" h="19326" extrusionOk="0">
                    <a:moveTo>
                      <a:pt x="17628" y="1133"/>
                    </a:moveTo>
                    <a:cubicBezTo>
                      <a:pt x="17939" y="1133"/>
                      <a:pt x="18192" y="1386"/>
                      <a:pt x="18192" y="1701"/>
                    </a:cubicBezTo>
                    <a:lnTo>
                      <a:pt x="18192" y="14796"/>
                    </a:lnTo>
                    <a:lnTo>
                      <a:pt x="1132" y="14796"/>
                    </a:lnTo>
                    <a:lnTo>
                      <a:pt x="1132" y="1701"/>
                    </a:lnTo>
                    <a:cubicBezTo>
                      <a:pt x="1132" y="1386"/>
                      <a:pt x="1386" y="1133"/>
                      <a:pt x="1700" y="1133"/>
                    </a:cubicBezTo>
                    <a:close/>
                    <a:moveTo>
                      <a:pt x="18192" y="15928"/>
                    </a:moveTo>
                    <a:lnTo>
                      <a:pt x="18192" y="17628"/>
                    </a:lnTo>
                    <a:cubicBezTo>
                      <a:pt x="18192" y="17939"/>
                      <a:pt x="17939" y="18193"/>
                      <a:pt x="17628" y="18193"/>
                    </a:cubicBezTo>
                    <a:lnTo>
                      <a:pt x="1700" y="18193"/>
                    </a:lnTo>
                    <a:cubicBezTo>
                      <a:pt x="1386" y="18193"/>
                      <a:pt x="1132" y="17939"/>
                      <a:pt x="1132" y="17628"/>
                    </a:cubicBezTo>
                    <a:lnTo>
                      <a:pt x="1132" y="15928"/>
                    </a:lnTo>
                    <a:close/>
                    <a:moveTo>
                      <a:pt x="1700" y="1"/>
                    </a:moveTo>
                    <a:cubicBezTo>
                      <a:pt x="761" y="1"/>
                      <a:pt x="0" y="761"/>
                      <a:pt x="0" y="1701"/>
                    </a:cubicBezTo>
                    <a:lnTo>
                      <a:pt x="0" y="17628"/>
                    </a:lnTo>
                    <a:cubicBezTo>
                      <a:pt x="0" y="18564"/>
                      <a:pt x="761" y="19325"/>
                      <a:pt x="1700" y="19325"/>
                    </a:cubicBezTo>
                    <a:lnTo>
                      <a:pt x="17628" y="19325"/>
                    </a:lnTo>
                    <a:cubicBezTo>
                      <a:pt x="18564" y="19325"/>
                      <a:pt x="19325" y="18564"/>
                      <a:pt x="19325" y="17628"/>
                    </a:cubicBezTo>
                    <a:lnTo>
                      <a:pt x="19325" y="1701"/>
                    </a:lnTo>
                    <a:cubicBezTo>
                      <a:pt x="19325" y="761"/>
                      <a:pt x="18564" y="1"/>
                      <a:pt x="17628" y="1"/>
                    </a:cubicBezTo>
                    <a:close/>
                  </a:path>
                </a:pathLst>
              </a:custGeom>
              <a:solidFill>
                <a:schemeClr val="accent2"/>
              </a:solidFill>
              <a:ln>
                <a:noFill/>
              </a:ln>
            </p:spPr>
            <p:txBody>
              <a:bodyPr spcFirstLastPara="1" wrap="square" lIns="121900" tIns="121900" rIns="121900" bIns="121900" anchor="ctr" anchorCtr="0">
                <a:noAutofit/>
              </a:bodyPr>
              <a:lstStyle/>
              <a:p>
                <a:endParaRPr sz="2400" dirty="0">
                  <a:solidFill>
                    <a:srgbClr val="435D74"/>
                  </a:solidFill>
                </a:endParaRPr>
              </a:p>
            </p:txBody>
          </p:sp>
          <p:sp>
            <p:nvSpPr>
              <p:cNvPr id="88" name="Google Shape;95;p17">
                <a:extLst>
                  <a:ext uri="{FF2B5EF4-FFF2-40B4-BE49-F238E27FC236}">
                    <a16:creationId xmlns:a16="http://schemas.microsoft.com/office/drawing/2014/main" id="{E4A5A1A5-5458-4A20-8DF5-356267050EAA}"/>
                  </a:ext>
                </a:extLst>
              </p:cNvPr>
              <p:cNvSpPr/>
              <p:nvPr/>
            </p:nvSpPr>
            <p:spPr>
              <a:xfrm>
                <a:off x="1573100" y="2078100"/>
                <a:ext cx="84875" cy="284000"/>
              </a:xfrm>
              <a:custGeom>
                <a:avLst/>
                <a:gdLst/>
                <a:ahLst/>
                <a:cxnLst/>
                <a:rect l="l" t="t" r="r" b="b"/>
                <a:pathLst>
                  <a:path w="3395" h="11360" extrusionOk="0">
                    <a:moveTo>
                      <a:pt x="1697" y="6833"/>
                    </a:moveTo>
                    <a:cubicBezTo>
                      <a:pt x="2201" y="6833"/>
                      <a:pt x="2455" y="7440"/>
                      <a:pt x="2099" y="7799"/>
                    </a:cubicBezTo>
                    <a:cubicBezTo>
                      <a:pt x="1983" y="7914"/>
                      <a:pt x="1841" y="7966"/>
                      <a:pt x="1702" y="7966"/>
                    </a:cubicBezTo>
                    <a:cubicBezTo>
                      <a:pt x="1411" y="7966"/>
                      <a:pt x="1133" y="7739"/>
                      <a:pt x="1133" y="7398"/>
                    </a:cubicBezTo>
                    <a:cubicBezTo>
                      <a:pt x="1133" y="7084"/>
                      <a:pt x="1383" y="6833"/>
                      <a:pt x="1697" y="6833"/>
                    </a:cubicBezTo>
                    <a:close/>
                    <a:moveTo>
                      <a:pt x="1697" y="0"/>
                    </a:moveTo>
                    <a:cubicBezTo>
                      <a:pt x="1383" y="0"/>
                      <a:pt x="1133" y="254"/>
                      <a:pt x="1133" y="568"/>
                    </a:cubicBezTo>
                    <a:lnTo>
                      <a:pt x="1133" y="5798"/>
                    </a:lnTo>
                    <a:cubicBezTo>
                      <a:pt x="453" y="6036"/>
                      <a:pt x="0" y="6679"/>
                      <a:pt x="0" y="7398"/>
                    </a:cubicBezTo>
                    <a:cubicBezTo>
                      <a:pt x="0" y="8116"/>
                      <a:pt x="453" y="8760"/>
                      <a:pt x="1133" y="8998"/>
                    </a:cubicBezTo>
                    <a:lnTo>
                      <a:pt x="1133" y="10795"/>
                    </a:lnTo>
                    <a:cubicBezTo>
                      <a:pt x="1133" y="11109"/>
                      <a:pt x="1383" y="11359"/>
                      <a:pt x="1697" y="11359"/>
                    </a:cubicBezTo>
                    <a:cubicBezTo>
                      <a:pt x="2011" y="11359"/>
                      <a:pt x="2265" y="11109"/>
                      <a:pt x="2265" y="10795"/>
                    </a:cubicBezTo>
                    <a:lnTo>
                      <a:pt x="2265" y="8998"/>
                    </a:lnTo>
                    <a:cubicBezTo>
                      <a:pt x="2941" y="8760"/>
                      <a:pt x="3394" y="8116"/>
                      <a:pt x="3394" y="7398"/>
                    </a:cubicBezTo>
                    <a:cubicBezTo>
                      <a:pt x="3394" y="6679"/>
                      <a:pt x="2941" y="6036"/>
                      <a:pt x="2265" y="5798"/>
                    </a:cubicBezTo>
                    <a:lnTo>
                      <a:pt x="2265" y="568"/>
                    </a:lnTo>
                    <a:cubicBezTo>
                      <a:pt x="2265" y="254"/>
                      <a:pt x="2011" y="0"/>
                      <a:pt x="1697" y="0"/>
                    </a:cubicBezTo>
                    <a:close/>
                  </a:path>
                </a:pathLst>
              </a:custGeom>
              <a:solidFill>
                <a:schemeClr val="accent2"/>
              </a:solidFill>
              <a:ln>
                <a:noFill/>
              </a:ln>
            </p:spPr>
            <p:txBody>
              <a:bodyPr spcFirstLastPara="1" wrap="square" lIns="121900" tIns="121900" rIns="121900" bIns="121900" anchor="ctr" anchorCtr="0">
                <a:noAutofit/>
              </a:bodyPr>
              <a:lstStyle/>
              <a:p>
                <a:endParaRPr sz="2400" dirty="0">
                  <a:solidFill>
                    <a:srgbClr val="435D74"/>
                  </a:solidFill>
                </a:endParaRPr>
              </a:p>
            </p:txBody>
          </p:sp>
          <p:sp>
            <p:nvSpPr>
              <p:cNvPr id="89" name="Google Shape;96;p17">
                <a:extLst>
                  <a:ext uri="{FF2B5EF4-FFF2-40B4-BE49-F238E27FC236}">
                    <a16:creationId xmlns:a16="http://schemas.microsoft.com/office/drawing/2014/main" id="{BE18E741-0A4E-41BB-AC14-0987ED009F4C}"/>
                  </a:ext>
                </a:extLst>
              </p:cNvPr>
              <p:cNvSpPr/>
              <p:nvPr/>
            </p:nvSpPr>
            <p:spPr>
              <a:xfrm>
                <a:off x="1686325" y="2078100"/>
                <a:ext cx="84875" cy="284000"/>
              </a:xfrm>
              <a:custGeom>
                <a:avLst/>
                <a:gdLst/>
                <a:ahLst/>
                <a:cxnLst/>
                <a:rect l="l" t="t" r="r" b="b"/>
                <a:pathLst>
                  <a:path w="3395" h="11360" extrusionOk="0">
                    <a:moveTo>
                      <a:pt x="1697" y="3436"/>
                    </a:moveTo>
                    <a:cubicBezTo>
                      <a:pt x="2011" y="3436"/>
                      <a:pt x="2262" y="3687"/>
                      <a:pt x="2262" y="4001"/>
                    </a:cubicBezTo>
                    <a:cubicBezTo>
                      <a:pt x="2262" y="4315"/>
                      <a:pt x="2011" y="4569"/>
                      <a:pt x="1697" y="4569"/>
                    </a:cubicBezTo>
                    <a:cubicBezTo>
                      <a:pt x="1383" y="4569"/>
                      <a:pt x="1133" y="4315"/>
                      <a:pt x="1133" y="4001"/>
                    </a:cubicBezTo>
                    <a:cubicBezTo>
                      <a:pt x="1133" y="3687"/>
                      <a:pt x="1383" y="3436"/>
                      <a:pt x="1697" y="3436"/>
                    </a:cubicBezTo>
                    <a:close/>
                    <a:moveTo>
                      <a:pt x="1697" y="0"/>
                    </a:moveTo>
                    <a:cubicBezTo>
                      <a:pt x="1383" y="0"/>
                      <a:pt x="1133" y="254"/>
                      <a:pt x="1133" y="568"/>
                    </a:cubicBezTo>
                    <a:lnTo>
                      <a:pt x="1133" y="2401"/>
                    </a:lnTo>
                    <a:cubicBezTo>
                      <a:pt x="453" y="2639"/>
                      <a:pt x="0" y="3282"/>
                      <a:pt x="0" y="4001"/>
                    </a:cubicBezTo>
                    <a:cubicBezTo>
                      <a:pt x="0" y="4720"/>
                      <a:pt x="453" y="5363"/>
                      <a:pt x="1133" y="5601"/>
                    </a:cubicBezTo>
                    <a:lnTo>
                      <a:pt x="1133" y="10795"/>
                    </a:lnTo>
                    <a:cubicBezTo>
                      <a:pt x="1133" y="11109"/>
                      <a:pt x="1383" y="11359"/>
                      <a:pt x="1697" y="11359"/>
                    </a:cubicBezTo>
                    <a:cubicBezTo>
                      <a:pt x="2011" y="11359"/>
                      <a:pt x="2265" y="11109"/>
                      <a:pt x="2265" y="10795"/>
                    </a:cubicBezTo>
                    <a:lnTo>
                      <a:pt x="2265" y="5601"/>
                    </a:lnTo>
                    <a:cubicBezTo>
                      <a:pt x="2941" y="5363"/>
                      <a:pt x="3394" y="4720"/>
                      <a:pt x="3394" y="4001"/>
                    </a:cubicBezTo>
                    <a:cubicBezTo>
                      <a:pt x="3394" y="3282"/>
                      <a:pt x="2941" y="2639"/>
                      <a:pt x="2265" y="2401"/>
                    </a:cubicBezTo>
                    <a:lnTo>
                      <a:pt x="2265" y="568"/>
                    </a:lnTo>
                    <a:cubicBezTo>
                      <a:pt x="2265" y="254"/>
                      <a:pt x="2011" y="0"/>
                      <a:pt x="1697" y="0"/>
                    </a:cubicBezTo>
                    <a:close/>
                  </a:path>
                </a:pathLst>
              </a:custGeom>
              <a:solidFill>
                <a:schemeClr val="accent2"/>
              </a:solidFill>
              <a:ln>
                <a:noFill/>
              </a:ln>
            </p:spPr>
            <p:txBody>
              <a:bodyPr spcFirstLastPara="1" wrap="square" lIns="121900" tIns="121900" rIns="121900" bIns="121900" anchor="ctr" anchorCtr="0">
                <a:noAutofit/>
              </a:bodyPr>
              <a:lstStyle/>
              <a:p>
                <a:endParaRPr sz="2400" dirty="0">
                  <a:solidFill>
                    <a:srgbClr val="435D74"/>
                  </a:solidFill>
                </a:endParaRPr>
              </a:p>
            </p:txBody>
          </p:sp>
          <p:sp>
            <p:nvSpPr>
              <p:cNvPr id="90" name="Google Shape;97;p17">
                <a:extLst>
                  <a:ext uri="{FF2B5EF4-FFF2-40B4-BE49-F238E27FC236}">
                    <a16:creationId xmlns:a16="http://schemas.microsoft.com/office/drawing/2014/main" id="{AC775B94-A1B1-488C-82E5-A4A6EEDC6215}"/>
                  </a:ext>
                </a:extLst>
              </p:cNvPr>
              <p:cNvSpPr/>
              <p:nvPr/>
            </p:nvSpPr>
            <p:spPr>
              <a:xfrm>
                <a:off x="1799550" y="2078100"/>
                <a:ext cx="84875" cy="284000"/>
              </a:xfrm>
              <a:custGeom>
                <a:avLst/>
                <a:gdLst/>
                <a:ahLst/>
                <a:cxnLst/>
                <a:rect l="l" t="t" r="r" b="b"/>
                <a:pathLst>
                  <a:path w="3395" h="11360" extrusionOk="0">
                    <a:moveTo>
                      <a:pt x="1698" y="6833"/>
                    </a:moveTo>
                    <a:cubicBezTo>
                      <a:pt x="2202" y="6833"/>
                      <a:pt x="2455" y="7440"/>
                      <a:pt x="2099" y="7799"/>
                    </a:cubicBezTo>
                    <a:cubicBezTo>
                      <a:pt x="1983" y="7914"/>
                      <a:pt x="1841" y="7966"/>
                      <a:pt x="1703" y="7966"/>
                    </a:cubicBezTo>
                    <a:cubicBezTo>
                      <a:pt x="1411" y="7966"/>
                      <a:pt x="1133" y="7739"/>
                      <a:pt x="1133" y="7398"/>
                    </a:cubicBezTo>
                    <a:cubicBezTo>
                      <a:pt x="1133" y="7084"/>
                      <a:pt x="1384" y="6833"/>
                      <a:pt x="1698" y="6833"/>
                    </a:cubicBezTo>
                    <a:close/>
                    <a:moveTo>
                      <a:pt x="1698" y="0"/>
                    </a:moveTo>
                    <a:cubicBezTo>
                      <a:pt x="1384" y="0"/>
                      <a:pt x="1133" y="254"/>
                      <a:pt x="1133" y="568"/>
                    </a:cubicBezTo>
                    <a:lnTo>
                      <a:pt x="1133" y="5798"/>
                    </a:lnTo>
                    <a:cubicBezTo>
                      <a:pt x="454" y="6036"/>
                      <a:pt x="1" y="6679"/>
                      <a:pt x="1" y="7398"/>
                    </a:cubicBezTo>
                    <a:cubicBezTo>
                      <a:pt x="1" y="8116"/>
                      <a:pt x="454" y="8760"/>
                      <a:pt x="1133" y="8998"/>
                    </a:cubicBezTo>
                    <a:lnTo>
                      <a:pt x="1133" y="10795"/>
                    </a:lnTo>
                    <a:cubicBezTo>
                      <a:pt x="1133" y="11109"/>
                      <a:pt x="1384" y="11359"/>
                      <a:pt x="1698" y="11359"/>
                    </a:cubicBezTo>
                    <a:cubicBezTo>
                      <a:pt x="2012" y="11359"/>
                      <a:pt x="2265" y="11109"/>
                      <a:pt x="2265" y="10795"/>
                    </a:cubicBezTo>
                    <a:lnTo>
                      <a:pt x="2265" y="8998"/>
                    </a:lnTo>
                    <a:cubicBezTo>
                      <a:pt x="2942" y="8760"/>
                      <a:pt x="3394" y="8116"/>
                      <a:pt x="3394" y="7398"/>
                    </a:cubicBezTo>
                    <a:cubicBezTo>
                      <a:pt x="3394" y="6679"/>
                      <a:pt x="2942" y="6036"/>
                      <a:pt x="2265" y="5798"/>
                    </a:cubicBezTo>
                    <a:lnTo>
                      <a:pt x="2265" y="568"/>
                    </a:lnTo>
                    <a:cubicBezTo>
                      <a:pt x="2265" y="254"/>
                      <a:pt x="2012" y="0"/>
                      <a:pt x="1698" y="0"/>
                    </a:cubicBezTo>
                    <a:close/>
                  </a:path>
                </a:pathLst>
              </a:custGeom>
              <a:solidFill>
                <a:schemeClr val="accent2"/>
              </a:solidFill>
              <a:ln>
                <a:noFill/>
              </a:ln>
            </p:spPr>
            <p:txBody>
              <a:bodyPr spcFirstLastPara="1" wrap="square" lIns="121900" tIns="121900" rIns="121900" bIns="121900" anchor="ctr" anchorCtr="0">
                <a:noAutofit/>
              </a:bodyPr>
              <a:lstStyle/>
              <a:p>
                <a:endParaRPr sz="2400" dirty="0">
                  <a:solidFill>
                    <a:srgbClr val="435D74"/>
                  </a:solidFill>
                </a:endParaRPr>
              </a:p>
            </p:txBody>
          </p:sp>
        </p:grpSp>
        <p:sp>
          <p:nvSpPr>
            <p:cNvPr id="91" name="Google Shape;80;p17">
              <a:extLst>
                <a:ext uri="{FF2B5EF4-FFF2-40B4-BE49-F238E27FC236}">
                  <a16:creationId xmlns:a16="http://schemas.microsoft.com/office/drawing/2014/main" id="{DB6D5642-3C65-4271-ABB9-4C755E537044}"/>
                </a:ext>
              </a:extLst>
            </p:cNvPr>
            <p:cNvSpPr txBox="1"/>
            <p:nvPr/>
          </p:nvSpPr>
          <p:spPr>
            <a:xfrm>
              <a:off x="731887" y="4354608"/>
              <a:ext cx="1855299" cy="340500"/>
            </a:xfrm>
            <a:prstGeom prst="rect">
              <a:avLst/>
            </a:prstGeom>
            <a:noFill/>
            <a:ln>
              <a:noFill/>
            </a:ln>
          </p:spPr>
          <p:txBody>
            <a:bodyPr spcFirstLastPara="1" wrap="square" lIns="121900" tIns="121900" rIns="121900" bIns="121900" anchor="ctr" anchorCtr="0">
              <a:noAutofit/>
            </a:bodyPr>
            <a:lstStyle/>
            <a:p>
              <a:pPr algn="ctr"/>
              <a:endParaRPr lang="en" sz="2400" b="1" dirty="0">
                <a:solidFill>
                  <a:schemeClr val="accent1"/>
                </a:solidFill>
                <a:ea typeface="Fira Sans Extra Condensed Medium"/>
                <a:cs typeface="Fira Sans Extra Condensed Medium"/>
                <a:sym typeface="Fira Sans Extra Condensed Medium"/>
              </a:endParaRPr>
            </a:p>
            <a:p>
              <a:pPr algn="ctr"/>
              <a:r>
                <a:rPr lang="en" sz="2133" b="1" dirty="0">
                  <a:solidFill>
                    <a:schemeClr val="accent1"/>
                  </a:solidFill>
                  <a:ea typeface="Fira Sans Extra Condensed Medium"/>
                  <a:cs typeface="Fira Sans Extra Condensed Medium"/>
                  <a:sym typeface="Fira Sans Extra Condensed Medium"/>
                </a:rPr>
                <a:t>PRE-SELECCIÓN IDEA</a:t>
              </a:r>
              <a:endParaRPr sz="2133" b="1" dirty="0">
                <a:solidFill>
                  <a:schemeClr val="accent1"/>
                </a:solidFill>
                <a:ea typeface="Fira Sans Extra Condensed Medium"/>
                <a:cs typeface="Fira Sans Extra Condensed Medium"/>
                <a:sym typeface="Fira Sans Extra Condensed Medium"/>
              </a:endParaRPr>
            </a:p>
          </p:txBody>
        </p:sp>
      </p:grpSp>
      <p:sp>
        <p:nvSpPr>
          <p:cNvPr id="96" name="Google Shape;80;p17">
            <a:extLst>
              <a:ext uri="{FF2B5EF4-FFF2-40B4-BE49-F238E27FC236}">
                <a16:creationId xmlns:a16="http://schemas.microsoft.com/office/drawing/2014/main" id="{62FC9F81-CF9D-493B-9AE1-466AA39C9DBE}"/>
              </a:ext>
            </a:extLst>
          </p:cNvPr>
          <p:cNvSpPr txBox="1"/>
          <p:nvPr/>
        </p:nvSpPr>
        <p:spPr>
          <a:xfrm>
            <a:off x="5518756" y="1097321"/>
            <a:ext cx="2305555" cy="454000"/>
          </a:xfrm>
          <a:prstGeom prst="rect">
            <a:avLst/>
          </a:prstGeom>
          <a:noFill/>
          <a:ln>
            <a:noFill/>
          </a:ln>
        </p:spPr>
        <p:txBody>
          <a:bodyPr spcFirstLastPara="1" wrap="square" lIns="121900" tIns="121900" rIns="121900" bIns="121900" anchor="ctr" anchorCtr="0">
            <a:noAutofit/>
          </a:bodyPr>
          <a:lstStyle/>
          <a:p>
            <a:pPr algn="ctr"/>
            <a:r>
              <a:rPr lang="es-ES" sz="2133" b="1" dirty="0">
                <a:solidFill>
                  <a:schemeClr val="accent2">
                    <a:lumMod val="75000"/>
                  </a:schemeClr>
                </a:solidFill>
                <a:ea typeface="Fira Sans Extra Condensed Medium"/>
                <a:cs typeface="Fira Sans Extra Condensed Medium"/>
                <a:sym typeface="Fira Sans Extra Condensed Medium"/>
              </a:rPr>
              <a:t>PREPARACIÓN DE LA INICIATIVA </a:t>
            </a:r>
            <a:endParaRPr sz="2133" b="1" dirty="0">
              <a:solidFill>
                <a:schemeClr val="accent2">
                  <a:lumMod val="75000"/>
                </a:schemeClr>
              </a:solidFill>
              <a:ea typeface="Fira Sans Extra Condensed Medium"/>
              <a:cs typeface="Fira Sans Extra Condensed Medium"/>
              <a:sym typeface="Fira Sans Extra Condensed Medium"/>
            </a:endParaRPr>
          </a:p>
        </p:txBody>
      </p:sp>
      <p:sp>
        <p:nvSpPr>
          <p:cNvPr id="97" name="Google Shape;80;p17">
            <a:extLst>
              <a:ext uri="{FF2B5EF4-FFF2-40B4-BE49-F238E27FC236}">
                <a16:creationId xmlns:a16="http://schemas.microsoft.com/office/drawing/2014/main" id="{A62C9F07-EB49-4C78-9009-818B1207B07A}"/>
              </a:ext>
            </a:extLst>
          </p:cNvPr>
          <p:cNvSpPr txBox="1"/>
          <p:nvPr/>
        </p:nvSpPr>
        <p:spPr>
          <a:xfrm>
            <a:off x="7613575" y="5125561"/>
            <a:ext cx="2306400" cy="454000"/>
          </a:xfrm>
          <a:prstGeom prst="rect">
            <a:avLst/>
          </a:prstGeom>
          <a:noFill/>
          <a:ln>
            <a:noFill/>
          </a:ln>
        </p:spPr>
        <p:txBody>
          <a:bodyPr spcFirstLastPara="1" wrap="square" lIns="121900" tIns="121900" rIns="121900" bIns="121900" anchor="ctr" anchorCtr="0">
            <a:noAutofit/>
          </a:bodyPr>
          <a:lstStyle/>
          <a:p>
            <a:pPr algn="ctr"/>
            <a:r>
              <a:rPr lang="es-ES" sz="2400" b="1" dirty="0">
                <a:solidFill>
                  <a:schemeClr val="accent3">
                    <a:lumMod val="50000"/>
                  </a:schemeClr>
                </a:solidFill>
                <a:ea typeface="Fira Sans Extra Condensed Medium"/>
                <a:cs typeface="Fira Sans Extra Condensed Medium"/>
                <a:sym typeface="Fira Sans Extra Condensed Medium"/>
              </a:rPr>
              <a:t>LICITACIÓN</a:t>
            </a:r>
            <a:r>
              <a:rPr lang="es-ES" sz="2400" b="1" dirty="0">
                <a:solidFill>
                  <a:schemeClr val="accent2">
                    <a:lumMod val="75000"/>
                  </a:schemeClr>
                </a:solidFill>
                <a:ea typeface="Fira Sans Extra Condensed Medium"/>
                <a:cs typeface="Fira Sans Extra Condensed Medium"/>
                <a:sym typeface="Fira Sans Extra Condensed Medium"/>
              </a:rPr>
              <a:t> </a:t>
            </a:r>
            <a:endParaRPr sz="2400" b="1" dirty="0">
              <a:solidFill>
                <a:schemeClr val="accent2">
                  <a:lumMod val="75000"/>
                </a:schemeClr>
              </a:solidFill>
              <a:ea typeface="Fira Sans Extra Condensed Medium"/>
              <a:cs typeface="Fira Sans Extra Condensed Medium"/>
              <a:sym typeface="Fira Sans Extra Condensed Medium"/>
            </a:endParaRPr>
          </a:p>
        </p:txBody>
      </p:sp>
      <p:sp>
        <p:nvSpPr>
          <p:cNvPr id="98" name="Google Shape;80;p17">
            <a:extLst>
              <a:ext uri="{FF2B5EF4-FFF2-40B4-BE49-F238E27FC236}">
                <a16:creationId xmlns:a16="http://schemas.microsoft.com/office/drawing/2014/main" id="{CE0DD6FE-134C-4FF7-82F4-396C756DB64E}"/>
              </a:ext>
            </a:extLst>
          </p:cNvPr>
          <p:cNvSpPr txBox="1"/>
          <p:nvPr/>
        </p:nvSpPr>
        <p:spPr>
          <a:xfrm>
            <a:off x="9597352" y="1153596"/>
            <a:ext cx="2306400" cy="454000"/>
          </a:xfrm>
          <a:prstGeom prst="rect">
            <a:avLst/>
          </a:prstGeom>
          <a:noFill/>
          <a:ln>
            <a:noFill/>
          </a:ln>
        </p:spPr>
        <p:txBody>
          <a:bodyPr spcFirstLastPara="1" wrap="square" lIns="121900" tIns="121900" rIns="121900" bIns="121900" anchor="ctr" anchorCtr="0">
            <a:noAutofit/>
          </a:bodyPr>
          <a:lstStyle/>
          <a:p>
            <a:pPr algn="ctr"/>
            <a:r>
              <a:rPr lang="es-ES" sz="2133" b="1" dirty="0">
                <a:solidFill>
                  <a:schemeClr val="accent4">
                    <a:lumMod val="50000"/>
                  </a:schemeClr>
                </a:solidFill>
                <a:ea typeface="Fira Sans Extra Condensed Medium"/>
                <a:cs typeface="Fira Sans Extra Condensed Medium"/>
                <a:sym typeface="Fira Sans Extra Condensed Medium"/>
              </a:rPr>
              <a:t>EJECUCIÓN DE LOS CONTRATOS</a:t>
            </a:r>
            <a:endParaRPr sz="2133" b="1" dirty="0">
              <a:solidFill>
                <a:schemeClr val="accent4">
                  <a:lumMod val="50000"/>
                </a:schemeClr>
              </a:solidFill>
              <a:ea typeface="Fira Sans Extra Condensed Medium"/>
              <a:cs typeface="Fira Sans Extra Condensed Medium"/>
              <a:sym typeface="Fira Sans Extra Condensed Medium"/>
            </a:endParaRPr>
          </a:p>
        </p:txBody>
      </p:sp>
      <p:grpSp>
        <p:nvGrpSpPr>
          <p:cNvPr id="45" name="Grupo 44">
            <a:extLst>
              <a:ext uri="{FF2B5EF4-FFF2-40B4-BE49-F238E27FC236}">
                <a16:creationId xmlns:a16="http://schemas.microsoft.com/office/drawing/2014/main" id="{227D7AD0-9C52-4417-B28B-7D15798894CC}"/>
              </a:ext>
            </a:extLst>
          </p:cNvPr>
          <p:cNvGrpSpPr/>
          <p:nvPr/>
        </p:nvGrpSpPr>
        <p:grpSpPr>
          <a:xfrm>
            <a:off x="260592" y="2475033"/>
            <a:ext cx="3510401" cy="2073600"/>
            <a:chOff x="5950648" y="2798254"/>
            <a:chExt cx="2566988" cy="1555433"/>
          </a:xfrm>
        </p:grpSpPr>
        <p:grpSp>
          <p:nvGrpSpPr>
            <p:cNvPr id="46" name="object 5">
              <a:extLst>
                <a:ext uri="{FF2B5EF4-FFF2-40B4-BE49-F238E27FC236}">
                  <a16:creationId xmlns:a16="http://schemas.microsoft.com/office/drawing/2014/main" id="{E6D632F0-ABA4-4368-B718-3714FFE66ECC}"/>
                </a:ext>
              </a:extLst>
            </p:cNvPr>
            <p:cNvGrpSpPr/>
            <p:nvPr/>
          </p:nvGrpSpPr>
          <p:grpSpPr>
            <a:xfrm>
              <a:off x="5950648" y="2798254"/>
              <a:ext cx="2566988" cy="490061"/>
              <a:chOff x="7934197" y="3731005"/>
              <a:chExt cx="3422650" cy="653415"/>
            </a:xfrm>
          </p:grpSpPr>
          <p:sp>
            <p:nvSpPr>
              <p:cNvPr id="65" name="object 6">
                <a:extLst>
                  <a:ext uri="{FF2B5EF4-FFF2-40B4-BE49-F238E27FC236}">
                    <a16:creationId xmlns:a16="http://schemas.microsoft.com/office/drawing/2014/main" id="{2EE176D0-BA95-45ED-9215-746F0840CF83}"/>
                  </a:ext>
                </a:extLst>
              </p:cNvPr>
              <p:cNvSpPr/>
              <p:nvPr/>
            </p:nvSpPr>
            <p:spPr>
              <a:xfrm>
                <a:off x="8082533" y="3758945"/>
                <a:ext cx="3261360" cy="273050"/>
              </a:xfrm>
              <a:custGeom>
                <a:avLst/>
                <a:gdLst/>
                <a:ahLst/>
                <a:cxnLst/>
                <a:rect l="l" t="t" r="r" b="b"/>
                <a:pathLst>
                  <a:path w="3261359" h="273050">
                    <a:moveTo>
                      <a:pt x="3261360" y="272795"/>
                    </a:moveTo>
                    <a:lnTo>
                      <a:pt x="136398" y="272795"/>
                    </a:lnTo>
                    <a:lnTo>
                      <a:pt x="0" y="136397"/>
                    </a:lnTo>
                    <a:lnTo>
                      <a:pt x="136398" y="0"/>
                    </a:lnTo>
                    <a:lnTo>
                      <a:pt x="3261360" y="0"/>
                    </a:lnTo>
                    <a:lnTo>
                      <a:pt x="3261360" y="272795"/>
                    </a:lnTo>
                    <a:close/>
                  </a:path>
                </a:pathLst>
              </a:custGeom>
              <a:ln w="25399">
                <a:solidFill>
                  <a:srgbClr val="8BA950"/>
                </a:solidFill>
              </a:ln>
            </p:spPr>
            <p:txBody>
              <a:bodyPr wrap="square" lIns="0" tIns="0" rIns="0" bIns="0" rtlCol="0"/>
              <a:lstStyle/>
              <a:p>
                <a:endParaRPr/>
              </a:p>
            </p:txBody>
          </p:sp>
          <p:pic>
            <p:nvPicPr>
              <p:cNvPr id="66" name="object 7">
                <a:extLst>
                  <a:ext uri="{FF2B5EF4-FFF2-40B4-BE49-F238E27FC236}">
                    <a16:creationId xmlns:a16="http://schemas.microsoft.com/office/drawing/2014/main" id="{FC22AD0B-B8B7-49C4-8535-20E675E01AD4}"/>
                  </a:ext>
                </a:extLst>
              </p:cNvPr>
              <p:cNvPicPr/>
              <p:nvPr/>
            </p:nvPicPr>
            <p:blipFill>
              <a:blip r:embed="rId3" cstate="print"/>
              <a:stretch>
                <a:fillRect/>
              </a:stretch>
            </p:blipFill>
            <p:spPr>
              <a:xfrm>
                <a:off x="7975337" y="3772158"/>
                <a:ext cx="216753" cy="216737"/>
              </a:xfrm>
              <a:prstGeom prst="rect">
                <a:avLst/>
              </a:prstGeom>
            </p:spPr>
          </p:pic>
          <p:sp>
            <p:nvSpPr>
              <p:cNvPr id="67" name="object 8">
                <a:extLst>
                  <a:ext uri="{FF2B5EF4-FFF2-40B4-BE49-F238E27FC236}">
                    <a16:creationId xmlns:a16="http://schemas.microsoft.com/office/drawing/2014/main" id="{DB9783AD-4515-4CF4-9E69-BDA433D8E177}"/>
                  </a:ext>
                </a:extLst>
              </p:cNvPr>
              <p:cNvSpPr/>
              <p:nvPr/>
            </p:nvSpPr>
            <p:spPr>
              <a:xfrm>
                <a:off x="7946897" y="3743705"/>
                <a:ext cx="3397250" cy="628015"/>
              </a:xfrm>
              <a:custGeom>
                <a:avLst/>
                <a:gdLst/>
                <a:ahLst/>
                <a:cxnLst/>
                <a:rect l="l" t="t" r="r" b="b"/>
                <a:pathLst>
                  <a:path w="3397250" h="628014">
                    <a:moveTo>
                      <a:pt x="0" y="136398"/>
                    </a:moveTo>
                    <a:lnTo>
                      <a:pt x="6955" y="93293"/>
                    </a:lnTo>
                    <a:lnTo>
                      <a:pt x="26322" y="55851"/>
                    </a:lnTo>
                    <a:lnTo>
                      <a:pt x="55851" y="26322"/>
                    </a:lnTo>
                    <a:lnTo>
                      <a:pt x="93293" y="6955"/>
                    </a:lnTo>
                    <a:lnTo>
                      <a:pt x="136398" y="0"/>
                    </a:lnTo>
                    <a:lnTo>
                      <a:pt x="179502" y="6955"/>
                    </a:lnTo>
                    <a:lnTo>
                      <a:pt x="216944" y="26322"/>
                    </a:lnTo>
                    <a:lnTo>
                      <a:pt x="246473" y="55851"/>
                    </a:lnTo>
                    <a:lnTo>
                      <a:pt x="265840" y="93293"/>
                    </a:lnTo>
                    <a:lnTo>
                      <a:pt x="272796" y="136398"/>
                    </a:lnTo>
                    <a:lnTo>
                      <a:pt x="265840" y="179502"/>
                    </a:lnTo>
                    <a:lnTo>
                      <a:pt x="246473" y="216944"/>
                    </a:lnTo>
                    <a:lnTo>
                      <a:pt x="216944" y="246473"/>
                    </a:lnTo>
                    <a:lnTo>
                      <a:pt x="179502" y="265840"/>
                    </a:lnTo>
                    <a:lnTo>
                      <a:pt x="136398" y="272796"/>
                    </a:lnTo>
                    <a:lnTo>
                      <a:pt x="93293" y="265840"/>
                    </a:lnTo>
                    <a:lnTo>
                      <a:pt x="55851" y="246473"/>
                    </a:lnTo>
                    <a:lnTo>
                      <a:pt x="26322" y="216944"/>
                    </a:lnTo>
                    <a:lnTo>
                      <a:pt x="6955" y="179502"/>
                    </a:lnTo>
                    <a:lnTo>
                      <a:pt x="0" y="136398"/>
                    </a:lnTo>
                    <a:close/>
                  </a:path>
                  <a:path w="3397250" h="628014">
                    <a:moveTo>
                      <a:pt x="3396996" y="627888"/>
                    </a:moveTo>
                    <a:lnTo>
                      <a:pt x="272033" y="627888"/>
                    </a:lnTo>
                    <a:lnTo>
                      <a:pt x="135635" y="491490"/>
                    </a:lnTo>
                    <a:lnTo>
                      <a:pt x="272033" y="355092"/>
                    </a:lnTo>
                    <a:lnTo>
                      <a:pt x="3396996" y="355092"/>
                    </a:lnTo>
                    <a:lnTo>
                      <a:pt x="3396996" y="627888"/>
                    </a:lnTo>
                    <a:close/>
                  </a:path>
                </a:pathLst>
              </a:custGeom>
              <a:ln w="25400">
                <a:solidFill>
                  <a:srgbClr val="8BA950"/>
                </a:solidFill>
              </a:ln>
            </p:spPr>
            <p:txBody>
              <a:bodyPr wrap="square" lIns="0" tIns="0" rIns="0" bIns="0" rtlCol="0"/>
              <a:lstStyle/>
              <a:p>
                <a:endParaRPr/>
              </a:p>
            </p:txBody>
          </p:sp>
          <p:pic>
            <p:nvPicPr>
              <p:cNvPr id="68" name="object 9">
                <a:extLst>
                  <a:ext uri="{FF2B5EF4-FFF2-40B4-BE49-F238E27FC236}">
                    <a16:creationId xmlns:a16="http://schemas.microsoft.com/office/drawing/2014/main" id="{8A386E43-18E5-4225-B6BA-2FACEA046105}"/>
                  </a:ext>
                </a:extLst>
              </p:cNvPr>
              <p:cNvPicPr/>
              <p:nvPr/>
            </p:nvPicPr>
            <p:blipFill>
              <a:blip r:embed="rId4" cstate="print"/>
              <a:stretch>
                <a:fillRect/>
              </a:stretch>
            </p:blipFill>
            <p:spPr>
              <a:xfrm>
                <a:off x="7969719" y="4146903"/>
                <a:ext cx="227989" cy="177423"/>
              </a:xfrm>
              <a:prstGeom prst="rect">
                <a:avLst/>
              </a:prstGeom>
            </p:spPr>
          </p:pic>
          <p:sp>
            <p:nvSpPr>
              <p:cNvPr id="69" name="object 10">
                <a:extLst>
                  <a:ext uri="{FF2B5EF4-FFF2-40B4-BE49-F238E27FC236}">
                    <a16:creationId xmlns:a16="http://schemas.microsoft.com/office/drawing/2014/main" id="{4DAA84C1-4D37-471F-959D-357EB3375F24}"/>
                  </a:ext>
                </a:extLst>
              </p:cNvPr>
              <p:cNvSpPr/>
              <p:nvPr/>
            </p:nvSpPr>
            <p:spPr>
              <a:xfrm>
                <a:off x="7946897" y="4098797"/>
                <a:ext cx="273050" cy="273050"/>
              </a:xfrm>
              <a:custGeom>
                <a:avLst/>
                <a:gdLst/>
                <a:ahLst/>
                <a:cxnLst/>
                <a:rect l="l" t="t" r="r" b="b"/>
                <a:pathLst>
                  <a:path w="273050" h="273050">
                    <a:moveTo>
                      <a:pt x="0" y="136397"/>
                    </a:moveTo>
                    <a:lnTo>
                      <a:pt x="6955" y="93293"/>
                    </a:lnTo>
                    <a:lnTo>
                      <a:pt x="26322" y="55851"/>
                    </a:lnTo>
                    <a:lnTo>
                      <a:pt x="55851" y="26322"/>
                    </a:lnTo>
                    <a:lnTo>
                      <a:pt x="93293" y="6955"/>
                    </a:lnTo>
                    <a:lnTo>
                      <a:pt x="136398" y="0"/>
                    </a:lnTo>
                    <a:lnTo>
                      <a:pt x="179502" y="6955"/>
                    </a:lnTo>
                    <a:lnTo>
                      <a:pt x="216944" y="26322"/>
                    </a:lnTo>
                    <a:lnTo>
                      <a:pt x="246473" y="55851"/>
                    </a:lnTo>
                    <a:lnTo>
                      <a:pt x="265840" y="93293"/>
                    </a:lnTo>
                    <a:lnTo>
                      <a:pt x="272796" y="136397"/>
                    </a:lnTo>
                    <a:lnTo>
                      <a:pt x="265840" y="179502"/>
                    </a:lnTo>
                    <a:lnTo>
                      <a:pt x="246473" y="216944"/>
                    </a:lnTo>
                    <a:lnTo>
                      <a:pt x="216944" y="246473"/>
                    </a:lnTo>
                    <a:lnTo>
                      <a:pt x="179502" y="265840"/>
                    </a:lnTo>
                    <a:lnTo>
                      <a:pt x="136398" y="272795"/>
                    </a:lnTo>
                    <a:lnTo>
                      <a:pt x="93293" y="265840"/>
                    </a:lnTo>
                    <a:lnTo>
                      <a:pt x="55851" y="246473"/>
                    </a:lnTo>
                    <a:lnTo>
                      <a:pt x="26322" y="216944"/>
                    </a:lnTo>
                    <a:lnTo>
                      <a:pt x="6955" y="179502"/>
                    </a:lnTo>
                    <a:lnTo>
                      <a:pt x="0" y="136397"/>
                    </a:lnTo>
                    <a:close/>
                  </a:path>
                </a:pathLst>
              </a:custGeom>
              <a:ln w="25400">
                <a:solidFill>
                  <a:srgbClr val="8BA950"/>
                </a:solidFill>
              </a:ln>
            </p:spPr>
            <p:txBody>
              <a:bodyPr wrap="square" lIns="0" tIns="0" rIns="0" bIns="0" rtlCol="0"/>
              <a:lstStyle/>
              <a:p>
                <a:endParaRPr/>
              </a:p>
            </p:txBody>
          </p:sp>
        </p:grpSp>
        <p:grpSp>
          <p:nvGrpSpPr>
            <p:cNvPr id="47" name="object 11">
              <a:extLst>
                <a:ext uri="{FF2B5EF4-FFF2-40B4-BE49-F238E27FC236}">
                  <a16:creationId xmlns:a16="http://schemas.microsoft.com/office/drawing/2014/main" id="{249F19F7-F76A-49D7-972C-6E5679EA3487}"/>
                </a:ext>
              </a:extLst>
            </p:cNvPr>
            <p:cNvGrpSpPr/>
            <p:nvPr/>
          </p:nvGrpSpPr>
          <p:grpSpPr>
            <a:xfrm>
              <a:off x="5950648" y="3330892"/>
              <a:ext cx="2566988" cy="223838"/>
              <a:chOff x="7934197" y="4441190"/>
              <a:chExt cx="3422650" cy="298450"/>
            </a:xfrm>
          </p:grpSpPr>
          <p:sp>
            <p:nvSpPr>
              <p:cNvPr id="62" name="object 12">
                <a:extLst>
                  <a:ext uri="{FF2B5EF4-FFF2-40B4-BE49-F238E27FC236}">
                    <a16:creationId xmlns:a16="http://schemas.microsoft.com/office/drawing/2014/main" id="{5D6AB3ED-B582-4862-9DA3-BACFD8CB8F90}"/>
                  </a:ext>
                </a:extLst>
              </p:cNvPr>
              <p:cNvSpPr/>
              <p:nvPr/>
            </p:nvSpPr>
            <p:spPr>
              <a:xfrm>
                <a:off x="8082533" y="4453890"/>
                <a:ext cx="3261360" cy="273050"/>
              </a:xfrm>
              <a:custGeom>
                <a:avLst/>
                <a:gdLst/>
                <a:ahLst/>
                <a:cxnLst/>
                <a:rect l="l" t="t" r="r" b="b"/>
                <a:pathLst>
                  <a:path w="3261359" h="273050">
                    <a:moveTo>
                      <a:pt x="3261360" y="272796"/>
                    </a:moveTo>
                    <a:lnTo>
                      <a:pt x="136398" y="272796"/>
                    </a:lnTo>
                    <a:lnTo>
                      <a:pt x="0" y="136398"/>
                    </a:lnTo>
                    <a:lnTo>
                      <a:pt x="136398" y="0"/>
                    </a:lnTo>
                    <a:lnTo>
                      <a:pt x="3261360" y="0"/>
                    </a:lnTo>
                    <a:lnTo>
                      <a:pt x="3261360" y="272796"/>
                    </a:lnTo>
                    <a:close/>
                  </a:path>
                </a:pathLst>
              </a:custGeom>
              <a:ln w="25399">
                <a:solidFill>
                  <a:srgbClr val="8BA950"/>
                </a:solidFill>
              </a:ln>
            </p:spPr>
            <p:txBody>
              <a:bodyPr wrap="square" lIns="0" tIns="0" rIns="0" bIns="0" rtlCol="0"/>
              <a:lstStyle/>
              <a:p>
                <a:endParaRPr/>
              </a:p>
            </p:txBody>
          </p:sp>
          <p:pic>
            <p:nvPicPr>
              <p:cNvPr id="63" name="object 13">
                <a:extLst>
                  <a:ext uri="{FF2B5EF4-FFF2-40B4-BE49-F238E27FC236}">
                    <a16:creationId xmlns:a16="http://schemas.microsoft.com/office/drawing/2014/main" id="{4E8E1C9A-8C2D-4878-83B4-7ECAA80AC272}"/>
                  </a:ext>
                </a:extLst>
              </p:cNvPr>
              <p:cNvPicPr/>
              <p:nvPr/>
            </p:nvPicPr>
            <p:blipFill>
              <a:blip r:embed="rId5" cstate="print"/>
              <a:stretch>
                <a:fillRect/>
              </a:stretch>
            </p:blipFill>
            <p:spPr>
              <a:xfrm>
                <a:off x="8011853" y="4482342"/>
                <a:ext cx="143722" cy="216737"/>
              </a:xfrm>
              <a:prstGeom prst="rect">
                <a:avLst/>
              </a:prstGeom>
            </p:spPr>
          </p:pic>
          <p:sp>
            <p:nvSpPr>
              <p:cNvPr id="64" name="object 14">
                <a:extLst>
                  <a:ext uri="{FF2B5EF4-FFF2-40B4-BE49-F238E27FC236}">
                    <a16:creationId xmlns:a16="http://schemas.microsoft.com/office/drawing/2014/main" id="{8A84E23D-EB98-465E-8EFF-90D61EBFA620}"/>
                  </a:ext>
                </a:extLst>
              </p:cNvPr>
              <p:cNvSpPr/>
              <p:nvPr/>
            </p:nvSpPr>
            <p:spPr>
              <a:xfrm>
                <a:off x="7946897" y="4453890"/>
                <a:ext cx="273050" cy="273050"/>
              </a:xfrm>
              <a:custGeom>
                <a:avLst/>
                <a:gdLst/>
                <a:ahLst/>
                <a:cxnLst/>
                <a:rect l="l" t="t" r="r" b="b"/>
                <a:pathLst>
                  <a:path w="273050" h="273050">
                    <a:moveTo>
                      <a:pt x="0" y="136398"/>
                    </a:moveTo>
                    <a:lnTo>
                      <a:pt x="6955" y="93293"/>
                    </a:lnTo>
                    <a:lnTo>
                      <a:pt x="26322" y="55851"/>
                    </a:lnTo>
                    <a:lnTo>
                      <a:pt x="55851" y="26322"/>
                    </a:lnTo>
                    <a:lnTo>
                      <a:pt x="93293" y="6955"/>
                    </a:lnTo>
                    <a:lnTo>
                      <a:pt x="136398" y="0"/>
                    </a:lnTo>
                    <a:lnTo>
                      <a:pt x="179502" y="6955"/>
                    </a:lnTo>
                    <a:lnTo>
                      <a:pt x="216944" y="26322"/>
                    </a:lnTo>
                    <a:lnTo>
                      <a:pt x="246473" y="55851"/>
                    </a:lnTo>
                    <a:lnTo>
                      <a:pt x="265840" y="93293"/>
                    </a:lnTo>
                    <a:lnTo>
                      <a:pt x="272796" y="136398"/>
                    </a:lnTo>
                    <a:lnTo>
                      <a:pt x="265840" y="179502"/>
                    </a:lnTo>
                    <a:lnTo>
                      <a:pt x="246473" y="216944"/>
                    </a:lnTo>
                    <a:lnTo>
                      <a:pt x="216944" y="246473"/>
                    </a:lnTo>
                    <a:lnTo>
                      <a:pt x="179502" y="265840"/>
                    </a:lnTo>
                    <a:lnTo>
                      <a:pt x="136398" y="272796"/>
                    </a:lnTo>
                    <a:lnTo>
                      <a:pt x="93293" y="265840"/>
                    </a:lnTo>
                    <a:lnTo>
                      <a:pt x="55851" y="246473"/>
                    </a:lnTo>
                    <a:lnTo>
                      <a:pt x="26322" y="216944"/>
                    </a:lnTo>
                    <a:lnTo>
                      <a:pt x="6955" y="179502"/>
                    </a:lnTo>
                    <a:lnTo>
                      <a:pt x="0" y="136398"/>
                    </a:lnTo>
                    <a:close/>
                  </a:path>
                </a:pathLst>
              </a:custGeom>
              <a:ln w="25400">
                <a:solidFill>
                  <a:srgbClr val="8BA950"/>
                </a:solidFill>
              </a:ln>
            </p:spPr>
            <p:txBody>
              <a:bodyPr wrap="square" lIns="0" tIns="0" rIns="0" bIns="0" rtlCol="0"/>
              <a:lstStyle/>
              <a:p>
                <a:endParaRPr/>
              </a:p>
            </p:txBody>
          </p:sp>
        </p:grpSp>
        <p:grpSp>
          <p:nvGrpSpPr>
            <p:cNvPr id="48" name="object 15">
              <a:extLst>
                <a:ext uri="{FF2B5EF4-FFF2-40B4-BE49-F238E27FC236}">
                  <a16:creationId xmlns:a16="http://schemas.microsoft.com/office/drawing/2014/main" id="{4F16EF80-288C-4174-96C9-C74FBE2C9AE8}"/>
                </a:ext>
              </a:extLst>
            </p:cNvPr>
            <p:cNvGrpSpPr/>
            <p:nvPr/>
          </p:nvGrpSpPr>
          <p:grpSpPr>
            <a:xfrm>
              <a:off x="5950648" y="3597211"/>
              <a:ext cx="2566988" cy="223838"/>
              <a:chOff x="7934197" y="4796282"/>
              <a:chExt cx="3422650" cy="298450"/>
            </a:xfrm>
          </p:grpSpPr>
          <p:sp>
            <p:nvSpPr>
              <p:cNvPr id="59" name="object 16">
                <a:extLst>
                  <a:ext uri="{FF2B5EF4-FFF2-40B4-BE49-F238E27FC236}">
                    <a16:creationId xmlns:a16="http://schemas.microsoft.com/office/drawing/2014/main" id="{314F98BF-10CC-4E03-B2CB-4D1199A6BB56}"/>
                  </a:ext>
                </a:extLst>
              </p:cNvPr>
              <p:cNvSpPr/>
              <p:nvPr/>
            </p:nvSpPr>
            <p:spPr>
              <a:xfrm>
                <a:off x="8082533" y="4808982"/>
                <a:ext cx="3261360" cy="273050"/>
              </a:xfrm>
              <a:custGeom>
                <a:avLst/>
                <a:gdLst/>
                <a:ahLst/>
                <a:cxnLst/>
                <a:rect l="l" t="t" r="r" b="b"/>
                <a:pathLst>
                  <a:path w="3261359" h="273050">
                    <a:moveTo>
                      <a:pt x="3261360" y="272796"/>
                    </a:moveTo>
                    <a:lnTo>
                      <a:pt x="136398" y="272796"/>
                    </a:lnTo>
                    <a:lnTo>
                      <a:pt x="0" y="136398"/>
                    </a:lnTo>
                    <a:lnTo>
                      <a:pt x="136398" y="0"/>
                    </a:lnTo>
                    <a:lnTo>
                      <a:pt x="3261360" y="0"/>
                    </a:lnTo>
                    <a:lnTo>
                      <a:pt x="3261360" y="272796"/>
                    </a:lnTo>
                    <a:close/>
                  </a:path>
                </a:pathLst>
              </a:custGeom>
              <a:ln w="25399">
                <a:solidFill>
                  <a:srgbClr val="8BA950"/>
                </a:solidFill>
              </a:ln>
            </p:spPr>
            <p:txBody>
              <a:bodyPr wrap="square" lIns="0" tIns="0" rIns="0" bIns="0" rtlCol="0"/>
              <a:lstStyle/>
              <a:p>
                <a:endParaRPr/>
              </a:p>
            </p:txBody>
          </p:sp>
          <p:pic>
            <p:nvPicPr>
              <p:cNvPr id="60" name="object 17">
                <a:extLst>
                  <a:ext uri="{FF2B5EF4-FFF2-40B4-BE49-F238E27FC236}">
                    <a16:creationId xmlns:a16="http://schemas.microsoft.com/office/drawing/2014/main" id="{E1B83B17-05EA-4E41-A806-D861E4048651}"/>
                  </a:ext>
                </a:extLst>
              </p:cNvPr>
              <p:cNvPicPr/>
              <p:nvPr/>
            </p:nvPicPr>
            <p:blipFill>
              <a:blip r:embed="rId6" cstate="print"/>
              <a:stretch>
                <a:fillRect/>
              </a:stretch>
            </p:blipFill>
            <p:spPr>
              <a:xfrm>
                <a:off x="7965746" y="4829429"/>
                <a:ext cx="235467" cy="233169"/>
              </a:xfrm>
              <a:prstGeom prst="rect">
                <a:avLst/>
              </a:prstGeom>
            </p:spPr>
          </p:pic>
          <p:sp>
            <p:nvSpPr>
              <p:cNvPr id="61" name="object 18">
                <a:extLst>
                  <a:ext uri="{FF2B5EF4-FFF2-40B4-BE49-F238E27FC236}">
                    <a16:creationId xmlns:a16="http://schemas.microsoft.com/office/drawing/2014/main" id="{8A095C88-6242-4C45-A395-B0E22098524C}"/>
                  </a:ext>
                </a:extLst>
              </p:cNvPr>
              <p:cNvSpPr/>
              <p:nvPr/>
            </p:nvSpPr>
            <p:spPr>
              <a:xfrm>
                <a:off x="7946897" y="4808982"/>
                <a:ext cx="273050" cy="273050"/>
              </a:xfrm>
              <a:custGeom>
                <a:avLst/>
                <a:gdLst/>
                <a:ahLst/>
                <a:cxnLst/>
                <a:rect l="l" t="t" r="r" b="b"/>
                <a:pathLst>
                  <a:path w="273050" h="273050">
                    <a:moveTo>
                      <a:pt x="0" y="136398"/>
                    </a:moveTo>
                    <a:lnTo>
                      <a:pt x="6955" y="93293"/>
                    </a:lnTo>
                    <a:lnTo>
                      <a:pt x="26322" y="55851"/>
                    </a:lnTo>
                    <a:lnTo>
                      <a:pt x="55851" y="26322"/>
                    </a:lnTo>
                    <a:lnTo>
                      <a:pt x="93293" y="6955"/>
                    </a:lnTo>
                    <a:lnTo>
                      <a:pt x="136398" y="0"/>
                    </a:lnTo>
                    <a:lnTo>
                      <a:pt x="179502" y="6955"/>
                    </a:lnTo>
                    <a:lnTo>
                      <a:pt x="216944" y="26322"/>
                    </a:lnTo>
                    <a:lnTo>
                      <a:pt x="246473" y="55851"/>
                    </a:lnTo>
                    <a:lnTo>
                      <a:pt x="265840" y="93293"/>
                    </a:lnTo>
                    <a:lnTo>
                      <a:pt x="272796" y="136398"/>
                    </a:lnTo>
                    <a:lnTo>
                      <a:pt x="265840" y="179502"/>
                    </a:lnTo>
                    <a:lnTo>
                      <a:pt x="246473" y="216944"/>
                    </a:lnTo>
                    <a:lnTo>
                      <a:pt x="216944" y="246473"/>
                    </a:lnTo>
                    <a:lnTo>
                      <a:pt x="179502" y="265840"/>
                    </a:lnTo>
                    <a:lnTo>
                      <a:pt x="136398" y="272796"/>
                    </a:lnTo>
                    <a:lnTo>
                      <a:pt x="93293" y="265840"/>
                    </a:lnTo>
                    <a:lnTo>
                      <a:pt x="55851" y="246473"/>
                    </a:lnTo>
                    <a:lnTo>
                      <a:pt x="26322" y="216944"/>
                    </a:lnTo>
                    <a:lnTo>
                      <a:pt x="6955" y="179502"/>
                    </a:lnTo>
                    <a:lnTo>
                      <a:pt x="0" y="136398"/>
                    </a:lnTo>
                    <a:close/>
                  </a:path>
                </a:pathLst>
              </a:custGeom>
              <a:ln w="25400">
                <a:solidFill>
                  <a:srgbClr val="8BA950"/>
                </a:solidFill>
              </a:ln>
            </p:spPr>
            <p:txBody>
              <a:bodyPr wrap="square" lIns="0" tIns="0" rIns="0" bIns="0" rtlCol="0"/>
              <a:lstStyle/>
              <a:p>
                <a:endParaRPr/>
              </a:p>
            </p:txBody>
          </p:sp>
        </p:grpSp>
        <p:grpSp>
          <p:nvGrpSpPr>
            <p:cNvPr id="49" name="object 19">
              <a:extLst>
                <a:ext uri="{FF2B5EF4-FFF2-40B4-BE49-F238E27FC236}">
                  <a16:creationId xmlns:a16="http://schemas.microsoft.com/office/drawing/2014/main" id="{20DA0D06-9960-462E-B864-AF2C202507FF}"/>
                </a:ext>
              </a:extLst>
            </p:cNvPr>
            <p:cNvGrpSpPr/>
            <p:nvPr/>
          </p:nvGrpSpPr>
          <p:grpSpPr>
            <a:xfrm>
              <a:off x="5950648" y="3863530"/>
              <a:ext cx="2566988" cy="223838"/>
              <a:chOff x="7934197" y="5151373"/>
              <a:chExt cx="3422650" cy="298450"/>
            </a:xfrm>
          </p:grpSpPr>
          <p:sp>
            <p:nvSpPr>
              <p:cNvPr id="56" name="object 20">
                <a:extLst>
                  <a:ext uri="{FF2B5EF4-FFF2-40B4-BE49-F238E27FC236}">
                    <a16:creationId xmlns:a16="http://schemas.microsoft.com/office/drawing/2014/main" id="{65A16492-665E-4461-A29F-8B3A4DE4794A}"/>
                  </a:ext>
                </a:extLst>
              </p:cNvPr>
              <p:cNvSpPr/>
              <p:nvPr/>
            </p:nvSpPr>
            <p:spPr>
              <a:xfrm>
                <a:off x="8082533" y="5164073"/>
                <a:ext cx="3261360" cy="273050"/>
              </a:xfrm>
              <a:custGeom>
                <a:avLst/>
                <a:gdLst/>
                <a:ahLst/>
                <a:cxnLst/>
                <a:rect l="l" t="t" r="r" b="b"/>
                <a:pathLst>
                  <a:path w="3261359" h="273050">
                    <a:moveTo>
                      <a:pt x="3261360" y="272795"/>
                    </a:moveTo>
                    <a:lnTo>
                      <a:pt x="136398" y="272795"/>
                    </a:lnTo>
                    <a:lnTo>
                      <a:pt x="0" y="136397"/>
                    </a:lnTo>
                    <a:lnTo>
                      <a:pt x="136398" y="0"/>
                    </a:lnTo>
                    <a:lnTo>
                      <a:pt x="3261360" y="0"/>
                    </a:lnTo>
                    <a:lnTo>
                      <a:pt x="3261360" y="272795"/>
                    </a:lnTo>
                    <a:close/>
                  </a:path>
                </a:pathLst>
              </a:custGeom>
              <a:ln w="25399">
                <a:solidFill>
                  <a:srgbClr val="8BA950"/>
                </a:solidFill>
              </a:ln>
            </p:spPr>
            <p:txBody>
              <a:bodyPr wrap="square" lIns="0" tIns="0" rIns="0" bIns="0" rtlCol="0"/>
              <a:lstStyle/>
              <a:p>
                <a:endParaRPr/>
              </a:p>
            </p:txBody>
          </p:sp>
          <p:pic>
            <p:nvPicPr>
              <p:cNvPr id="57" name="object 21">
                <a:extLst>
                  <a:ext uri="{FF2B5EF4-FFF2-40B4-BE49-F238E27FC236}">
                    <a16:creationId xmlns:a16="http://schemas.microsoft.com/office/drawing/2014/main" id="{4DDECECE-E17A-40A3-95CD-69B106FB8218}"/>
                  </a:ext>
                </a:extLst>
              </p:cNvPr>
              <p:cNvPicPr/>
              <p:nvPr/>
            </p:nvPicPr>
            <p:blipFill>
              <a:blip r:embed="rId7" cstate="print"/>
              <a:stretch>
                <a:fillRect/>
              </a:stretch>
            </p:blipFill>
            <p:spPr>
              <a:xfrm>
                <a:off x="7986573" y="5203752"/>
                <a:ext cx="194282" cy="194276"/>
              </a:xfrm>
              <a:prstGeom prst="rect">
                <a:avLst/>
              </a:prstGeom>
            </p:spPr>
          </p:pic>
          <p:sp>
            <p:nvSpPr>
              <p:cNvPr id="58" name="object 22">
                <a:extLst>
                  <a:ext uri="{FF2B5EF4-FFF2-40B4-BE49-F238E27FC236}">
                    <a16:creationId xmlns:a16="http://schemas.microsoft.com/office/drawing/2014/main" id="{54EAE34C-5E2A-4728-B761-4A3F9B5DE9F9}"/>
                  </a:ext>
                </a:extLst>
              </p:cNvPr>
              <p:cNvSpPr/>
              <p:nvPr/>
            </p:nvSpPr>
            <p:spPr>
              <a:xfrm>
                <a:off x="7946897" y="5164073"/>
                <a:ext cx="273050" cy="273050"/>
              </a:xfrm>
              <a:custGeom>
                <a:avLst/>
                <a:gdLst/>
                <a:ahLst/>
                <a:cxnLst/>
                <a:rect l="l" t="t" r="r" b="b"/>
                <a:pathLst>
                  <a:path w="273050" h="273050">
                    <a:moveTo>
                      <a:pt x="0" y="136397"/>
                    </a:moveTo>
                    <a:lnTo>
                      <a:pt x="6955" y="93293"/>
                    </a:lnTo>
                    <a:lnTo>
                      <a:pt x="26322" y="55851"/>
                    </a:lnTo>
                    <a:lnTo>
                      <a:pt x="55851" y="26322"/>
                    </a:lnTo>
                    <a:lnTo>
                      <a:pt x="93293" y="6955"/>
                    </a:lnTo>
                    <a:lnTo>
                      <a:pt x="136398" y="0"/>
                    </a:lnTo>
                    <a:lnTo>
                      <a:pt x="179502" y="6955"/>
                    </a:lnTo>
                    <a:lnTo>
                      <a:pt x="216944" y="26322"/>
                    </a:lnTo>
                    <a:lnTo>
                      <a:pt x="246473" y="55851"/>
                    </a:lnTo>
                    <a:lnTo>
                      <a:pt x="265840" y="93293"/>
                    </a:lnTo>
                    <a:lnTo>
                      <a:pt x="272796" y="136397"/>
                    </a:lnTo>
                    <a:lnTo>
                      <a:pt x="265840" y="179502"/>
                    </a:lnTo>
                    <a:lnTo>
                      <a:pt x="246473" y="216944"/>
                    </a:lnTo>
                    <a:lnTo>
                      <a:pt x="216944" y="246473"/>
                    </a:lnTo>
                    <a:lnTo>
                      <a:pt x="179502" y="265840"/>
                    </a:lnTo>
                    <a:lnTo>
                      <a:pt x="136398" y="272795"/>
                    </a:lnTo>
                    <a:lnTo>
                      <a:pt x="93293" y="265840"/>
                    </a:lnTo>
                    <a:lnTo>
                      <a:pt x="55851" y="246473"/>
                    </a:lnTo>
                    <a:lnTo>
                      <a:pt x="26322" y="216944"/>
                    </a:lnTo>
                    <a:lnTo>
                      <a:pt x="6955" y="179502"/>
                    </a:lnTo>
                    <a:lnTo>
                      <a:pt x="0" y="136397"/>
                    </a:lnTo>
                    <a:close/>
                  </a:path>
                </a:pathLst>
              </a:custGeom>
              <a:ln w="25400">
                <a:solidFill>
                  <a:srgbClr val="8BA950"/>
                </a:solidFill>
              </a:ln>
            </p:spPr>
            <p:txBody>
              <a:bodyPr wrap="square" lIns="0" tIns="0" rIns="0" bIns="0" rtlCol="0"/>
              <a:lstStyle/>
              <a:p>
                <a:endParaRPr/>
              </a:p>
            </p:txBody>
          </p:sp>
        </p:grpSp>
        <p:sp>
          <p:nvSpPr>
            <p:cNvPr id="50" name="object 23">
              <a:extLst>
                <a:ext uri="{FF2B5EF4-FFF2-40B4-BE49-F238E27FC236}">
                  <a16:creationId xmlns:a16="http://schemas.microsoft.com/office/drawing/2014/main" id="{D3324030-9F1D-4898-9AC0-71A271662E92}"/>
                </a:ext>
              </a:extLst>
            </p:cNvPr>
            <p:cNvSpPr/>
            <p:nvPr/>
          </p:nvSpPr>
          <p:spPr>
            <a:xfrm>
              <a:off x="6061900" y="4139374"/>
              <a:ext cx="2446020" cy="204788"/>
            </a:xfrm>
            <a:custGeom>
              <a:avLst/>
              <a:gdLst/>
              <a:ahLst/>
              <a:cxnLst/>
              <a:rect l="l" t="t" r="r" b="b"/>
              <a:pathLst>
                <a:path w="3261359" h="273050">
                  <a:moveTo>
                    <a:pt x="3261360" y="272796"/>
                  </a:moveTo>
                  <a:lnTo>
                    <a:pt x="136398" y="272796"/>
                  </a:lnTo>
                  <a:lnTo>
                    <a:pt x="0" y="136398"/>
                  </a:lnTo>
                  <a:lnTo>
                    <a:pt x="136398" y="0"/>
                  </a:lnTo>
                  <a:lnTo>
                    <a:pt x="3261360" y="0"/>
                  </a:lnTo>
                  <a:lnTo>
                    <a:pt x="3261360" y="272796"/>
                  </a:lnTo>
                  <a:close/>
                </a:path>
              </a:pathLst>
            </a:custGeom>
            <a:ln w="25399">
              <a:solidFill>
                <a:srgbClr val="8BA950"/>
              </a:solidFill>
            </a:ln>
          </p:spPr>
          <p:txBody>
            <a:bodyPr wrap="square" lIns="0" tIns="0" rIns="0" bIns="0" rtlCol="0"/>
            <a:lstStyle/>
            <a:p>
              <a:endParaRPr/>
            </a:p>
          </p:txBody>
        </p:sp>
        <p:sp>
          <p:nvSpPr>
            <p:cNvPr id="51" name="object 24">
              <a:extLst>
                <a:ext uri="{FF2B5EF4-FFF2-40B4-BE49-F238E27FC236}">
                  <a16:creationId xmlns:a16="http://schemas.microsoft.com/office/drawing/2014/main" id="{2279EAB0-8083-42E2-BDD9-794FB3E83F2C}"/>
                </a:ext>
              </a:extLst>
            </p:cNvPr>
            <p:cNvSpPr txBox="1"/>
            <p:nvPr/>
          </p:nvSpPr>
          <p:spPr>
            <a:xfrm>
              <a:off x="6300151" y="2869150"/>
              <a:ext cx="2051685" cy="1433877"/>
            </a:xfrm>
            <a:prstGeom prst="rect">
              <a:avLst/>
            </a:prstGeom>
          </p:spPr>
          <p:txBody>
            <a:bodyPr vert="horz" wrap="square" lIns="0" tIns="12700" rIns="0" bIns="0" rtlCol="0">
              <a:spAutoFit/>
            </a:bodyPr>
            <a:lstStyle/>
            <a:p>
              <a:pPr marL="1271" algn="ctr">
                <a:spcBef>
                  <a:spcPts val="100"/>
                </a:spcBef>
              </a:pPr>
              <a:r>
                <a:rPr sz="1200" b="1" spc="-5" dirty="0">
                  <a:latin typeface="Calibri"/>
                  <a:cs typeface="Calibri"/>
                </a:rPr>
                <a:t>Mitigación</a:t>
              </a:r>
              <a:r>
                <a:rPr sz="1200" b="1" spc="-25" dirty="0">
                  <a:latin typeface="Calibri"/>
                  <a:cs typeface="Calibri"/>
                </a:rPr>
                <a:t> </a:t>
              </a:r>
              <a:r>
                <a:rPr sz="1200" b="1" spc="-5" dirty="0">
                  <a:latin typeface="Calibri"/>
                  <a:cs typeface="Calibri"/>
                </a:rPr>
                <a:t>del</a:t>
              </a:r>
              <a:r>
                <a:rPr sz="1200" b="1" spc="-25" dirty="0">
                  <a:latin typeface="Calibri"/>
                  <a:cs typeface="Calibri"/>
                </a:rPr>
                <a:t> </a:t>
              </a:r>
              <a:r>
                <a:rPr sz="1200" b="1" spc="-5" dirty="0">
                  <a:latin typeface="Calibri"/>
                  <a:cs typeface="Calibri"/>
                </a:rPr>
                <a:t>cambio</a:t>
              </a:r>
              <a:r>
                <a:rPr sz="1200" b="1" spc="-20" dirty="0">
                  <a:latin typeface="Calibri"/>
                  <a:cs typeface="Calibri"/>
                </a:rPr>
                <a:t> </a:t>
              </a:r>
              <a:r>
                <a:rPr sz="1200" b="1" spc="-5" dirty="0">
                  <a:latin typeface="Calibri"/>
                  <a:cs typeface="Calibri"/>
                </a:rPr>
                <a:t>climático</a:t>
              </a:r>
              <a:endParaRPr sz="1200" dirty="0">
                <a:latin typeface="Calibri"/>
                <a:cs typeface="Calibri"/>
              </a:endParaRPr>
            </a:p>
            <a:p>
              <a:pPr>
                <a:spcBef>
                  <a:spcPts val="11"/>
                </a:spcBef>
              </a:pPr>
              <a:endParaRPr sz="1000" dirty="0">
                <a:latin typeface="Calibri"/>
                <a:cs typeface="Calibri"/>
              </a:endParaRPr>
            </a:p>
            <a:p>
              <a:pPr algn="ctr">
                <a:lnSpc>
                  <a:spcPct val="100000"/>
                </a:lnSpc>
              </a:pPr>
              <a:r>
                <a:rPr sz="1200" b="1" spc="-5" dirty="0">
                  <a:latin typeface="Calibri"/>
                  <a:cs typeface="Calibri"/>
                </a:rPr>
                <a:t>Adaptación</a:t>
              </a:r>
              <a:r>
                <a:rPr sz="1200" b="1" spc="-45" dirty="0">
                  <a:latin typeface="Calibri"/>
                  <a:cs typeface="Calibri"/>
                </a:rPr>
                <a:t> </a:t>
              </a:r>
              <a:r>
                <a:rPr sz="1200" b="1" spc="-5" dirty="0">
                  <a:latin typeface="Calibri"/>
                  <a:cs typeface="Calibri"/>
                </a:rPr>
                <a:t>al</a:t>
              </a:r>
              <a:r>
                <a:rPr sz="1200" b="1" spc="-11" dirty="0">
                  <a:latin typeface="Calibri"/>
                  <a:cs typeface="Calibri"/>
                </a:rPr>
                <a:t> </a:t>
              </a:r>
              <a:r>
                <a:rPr sz="1200" b="1" spc="-5" dirty="0">
                  <a:latin typeface="Calibri"/>
                  <a:cs typeface="Calibri"/>
                </a:rPr>
                <a:t>cambio</a:t>
              </a:r>
              <a:r>
                <a:rPr sz="1200" b="1" spc="-20" dirty="0">
                  <a:latin typeface="Calibri"/>
                  <a:cs typeface="Calibri"/>
                </a:rPr>
                <a:t> </a:t>
              </a:r>
              <a:r>
                <a:rPr sz="1200" b="1" spc="-5" dirty="0">
                  <a:latin typeface="Calibri"/>
                  <a:cs typeface="Calibri"/>
                </a:rPr>
                <a:t>climático</a:t>
              </a:r>
              <a:endParaRPr sz="1200" dirty="0">
                <a:latin typeface="Calibri"/>
                <a:cs typeface="Calibri"/>
              </a:endParaRPr>
            </a:p>
            <a:p>
              <a:pPr>
                <a:spcBef>
                  <a:spcPts val="15"/>
                </a:spcBef>
              </a:pPr>
              <a:endParaRPr sz="1100" dirty="0">
                <a:latin typeface="Calibri"/>
                <a:cs typeface="Calibri"/>
              </a:endParaRPr>
            </a:p>
            <a:p>
              <a:pPr algn="ctr">
                <a:lnSpc>
                  <a:spcPct val="100000"/>
                </a:lnSpc>
              </a:pPr>
              <a:r>
                <a:rPr sz="1200" b="1" dirty="0">
                  <a:latin typeface="Calibri"/>
                  <a:cs typeface="Calibri"/>
                </a:rPr>
                <a:t>Uso</a:t>
              </a:r>
              <a:r>
                <a:rPr sz="1200" b="1" spc="-5" dirty="0">
                  <a:latin typeface="Calibri"/>
                  <a:cs typeface="Calibri"/>
                </a:rPr>
                <a:t> sostenible</a:t>
              </a:r>
              <a:r>
                <a:rPr sz="1200" b="1" spc="-45" dirty="0">
                  <a:latin typeface="Calibri"/>
                  <a:cs typeface="Calibri"/>
                </a:rPr>
                <a:t> </a:t>
              </a:r>
              <a:r>
                <a:rPr sz="1200" b="1" spc="-5" dirty="0">
                  <a:latin typeface="Calibri"/>
                  <a:cs typeface="Calibri"/>
                </a:rPr>
                <a:t>del</a:t>
              </a:r>
              <a:r>
                <a:rPr sz="1200" b="1" spc="-11" dirty="0">
                  <a:latin typeface="Calibri"/>
                  <a:cs typeface="Calibri"/>
                </a:rPr>
                <a:t> </a:t>
              </a:r>
              <a:r>
                <a:rPr sz="1200" b="1" spc="-5" dirty="0">
                  <a:latin typeface="Calibri"/>
                  <a:cs typeface="Calibri"/>
                </a:rPr>
                <a:t>agua</a:t>
              </a:r>
              <a:r>
                <a:rPr sz="1200" b="1" spc="11" dirty="0">
                  <a:latin typeface="Calibri"/>
                  <a:cs typeface="Calibri"/>
                </a:rPr>
                <a:t> </a:t>
              </a:r>
              <a:r>
                <a:rPr sz="1200" b="1" dirty="0">
                  <a:latin typeface="Calibri"/>
                  <a:cs typeface="Calibri"/>
                </a:rPr>
                <a:t>y</a:t>
              </a:r>
              <a:r>
                <a:rPr sz="1200" b="1" spc="-11" dirty="0">
                  <a:latin typeface="Calibri"/>
                  <a:cs typeface="Calibri"/>
                </a:rPr>
                <a:t> </a:t>
              </a:r>
              <a:r>
                <a:rPr sz="1200" b="1" spc="-5" dirty="0">
                  <a:latin typeface="Calibri"/>
                  <a:cs typeface="Calibri"/>
                </a:rPr>
                <a:t>recursos</a:t>
              </a:r>
              <a:r>
                <a:rPr sz="1200" b="1" spc="-35" dirty="0">
                  <a:latin typeface="Calibri"/>
                  <a:cs typeface="Calibri"/>
                </a:rPr>
                <a:t> </a:t>
              </a:r>
              <a:r>
                <a:rPr sz="1200" b="1" spc="-5" dirty="0">
                  <a:latin typeface="Calibri"/>
                  <a:cs typeface="Calibri"/>
                </a:rPr>
                <a:t>marinos</a:t>
              </a:r>
              <a:endParaRPr sz="1200" dirty="0">
                <a:latin typeface="Calibri"/>
                <a:cs typeface="Calibri"/>
              </a:endParaRPr>
            </a:p>
            <a:p>
              <a:pPr>
                <a:spcBef>
                  <a:spcPts val="11"/>
                </a:spcBef>
              </a:pPr>
              <a:endParaRPr sz="1100" dirty="0">
                <a:latin typeface="Calibri"/>
                <a:cs typeface="Calibri"/>
              </a:endParaRPr>
            </a:p>
            <a:p>
              <a:pPr marL="807700">
                <a:spcBef>
                  <a:spcPts val="5"/>
                </a:spcBef>
              </a:pPr>
              <a:r>
                <a:rPr sz="1200" b="1" spc="-5" dirty="0">
                  <a:latin typeface="Calibri"/>
                  <a:cs typeface="Calibri"/>
                </a:rPr>
                <a:t>Economía</a:t>
              </a:r>
              <a:r>
                <a:rPr sz="1200" b="1" spc="-51" dirty="0">
                  <a:latin typeface="Calibri"/>
                  <a:cs typeface="Calibri"/>
                </a:rPr>
                <a:t> </a:t>
              </a:r>
              <a:r>
                <a:rPr sz="1200" b="1" spc="-5" dirty="0">
                  <a:latin typeface="Calibri"/>
                  <a:cs typeface="Calibri"/>
                </a:rPr>
                <a:t>circular</a:t>
              </a:r>
              <a:endParaRPr sz="1200" dirty="0">
                <a:latin typeface="Calibri"/>
                <a:cs typeface="Calibri"/>
              </a:endParaRPr>
            </a:p>
            <a:p>
              <a:pPr marL="36830" marR="27305" indent="591171">
                <a:lnSpc>
                  <a:spcPct val="194200"/>
                </a:lnSpc>
              </a:pPr>
              <a:r>
                <a:rPr sz="1200" b="1" spc="-5" dirty="0">
                  <a:latin typeface="Calibri"/>
                  <a:cs typeface="Calibri"/>
                </a:rPr>
                <a:t>Prevención </a:t>
              </a:r>
              <a:r>
                <a:rPr sz="1200" b="1" dirty="0">
                  <a:latin typeface="Calibri"/>
                  <a:cs typeface="Calibri"/>
                </a:rPr>
                <a:t>de polución </a:t>
              </a:r>
              <a:r>
                <a:rPr sz="1200" b="1" spc="5" dirty="0">
                  <a:latin typeface="Calibri"/>
                  <a:cs typeface="Calibri"/>
                </a:rPr>
                <a:t> </a:t>
              </a:r>
              <a:r>
                <a:rPr sz="1200" b="1" spc="-5" dirty="0">
                  <a:latin typeface="Calibri"/>
                  <a:cs typeface="Calibri"/>
                </a:rPr>
                <a:t>Protección</a:t>
              </a:r>
              <a:r>
                <a:rPr sz="1200" b="1" spc="-45" dirty="0">
                  <a:latin typeface="Calibri"/>
                  <a:cs typeface="Calibri"/>
                </a:rPr>
                <a:t> </a:t>
              </a:r>
              <a:r>
                <a:rPr sz="1200" b="1" dirty="0">
                  <a:latin typeface="Calibri"/>
                  <a:cs typeface="Calibri"/>
                </a:rPr>
                <a:t>de</a:t>
              </a:r>
              <a:r>
                <a:rPr sz="1200" b="1" spc="-15" dirty="0">
                  <a:latin typeface="Calibri"/>
                  <a:cs typeface="Calibri"/>
                </a:rPr>
                <a:t> </a:t>
              </a:r>
              <a:r>
                <a:rPr sz="1200" b="1" spc="-5" dirty="0">
                  <a:latin typeface="Calibri"/>
                  <a:cs typeface="Calibri"/>
                </a:rPr>
                <a:t>biodiversidad</a:t>
              </a:r>
              <a:r>
                <a:rPr sz="1200" b="1" spc="-40" dirty="0">
                  <a:latin typeface="Calibri"/>
                  <a:cs typeface="Calibri"/>
                </a:rPr>
                <a:t> </a:t>
              </a:r>
              <a:r>
                <a:rPr sz="1200" b="1" dirty="0">
                  <a:latin typeface="Calibri"/>
                  <a:cs typeface="Calibri"/>
                </a:rPr>
                <a:t>y</a:t>
              </a:r>
              <a:r>
                <a:rPr sz="1200" b="1" spc="-20" dirty="0">
                  <a:latin typeface="Calibri"/>
                  <a:cs typeface="Calibri"/>
                </a:rPr>
                <a:t> </a:t>
              </a:r>
              <a:r>
                <a:rPr sz="1200" b="1" spc="-5" dirty="0">
                  <a:latin typeface="Calibri"/>
                  <a:cs typeface="Calibri"/>
                </a:rPr>
                <a:t>ecosistemas</a:t>
              </a:r>
              <a:endParaRPr sz="1200" dirty="0">
                <a:latin typeface="Calibri"/>
                <a:cs typeface="Calibri"/>
              </a:endParaRPr>
            </a:p>
          </p:txBody>
        </p:sp>
        <p:grpSp>
          <p:nvGrpSpPr>
            <p:cNvPr id="52" name="object 25">
              <a:extLst>
                <a:ext uri="{FF2B5EF4-FFF2-40B4-BE49-F238E27FC236}">
                  <a16:creationId xmlns:a16="http://schemas.microsoft.com/office/drawing/2014/main" id="{70A5AC90-9BE6-4B03-B7F8-9AB5D84289EA}"/>
                </a:ext>
              </a:extLst>
            </p:cNvPr>
            <p:cNvGrpSpPr/>
            <p:nvPr/>
          </p:nvGrpSpPr>
          <p:grpSpPr>
            <a:xfrm>
              <a:off x="5950648" y="4129849"/>
              <a:ext cx="223838" cy="223838"/>
              <a:chOff x="7934197" y="5506465"/>
              <a:chExt cx="298450" cy="298450"/>
            </a:xfrm>
          </p:grpSpPr>
          <p:pic>
            <p:nvPicPr>
              <p:cNvPr id="54" name="object 26">
                <a:extLst>
                  <a:ext uri="{FF2B5EF4-FFF2-40B4-BE49-F238E27FC236}">
                    <a16:creationId xmlns:a16="http://schemas.microsoft.com/office/drawing/2014/main" id="{92439A44-E0B0-4AA5-B2E5-56DBF8317503}"/>
                  </a:ext>
                </a:extLst>
              </p:cNvPr>
              <p:cNvPicPr/>
              <p:nvPr/>
            </p:nvPicPr>
            <p:blipFill>
              <a:blip r:embed="rId8" cstate="print"/>
              <a:stretch>
                <a:fillRect/>
              </a:stretch>
            </p:blipFill>
            <p:spPr>
              <a:xfrm>
                <a:off x="7962979" y="5551761"/>
                <a:ext cx="239481" cy="209785"/>
              </a:xfrm>
              <a:prstGeom prst="rect">
                <a:avLst/>
              </a:prstGeom>
            </p:spPr>
          </p:pic>
          <p:sp>
            <p:nvSpPr>
              <p:cNvPr id="55" name="object 27">
                <a:extLst>
                  <a:ext uri="{FF2B5EF4-FFF2-40B4-BE49-F238E27FC236}">
                    <a16:creationId xmlns:a16="http://schemas.microsoft.com/office/drawing/2014/main" id="{8BBA4954-31CF-437F-9398-5AE856980D7D}"/>
                  </a:ext>
                </a:extLst>
              </p:cNvPr>
              <p:cNvSpPr/>
              <p:nvPr/>
            </p:nvSpPr>
            <p:spPr>
              <a:xfrm>
                <a:off x="7946897" y="5519165"/>
                <a:ext cx="273050" cy="273050"/>
              </a:xfrm>
              <a:custGeom>
                <a:avLst/>
                <a:gdLst/>
                <a:ahLst/>
                <a:cxnLst/>
                <a:rect l="l" t="t" r="r" b="b"/>
                <a:pathLst>
                  <a:path w="273050" h="273050">
                    <a:moveTo>
                      <a:pt x="0" y="136398"/>
                    </a:moveTo>
                    <a:lnTo>
                      <a:pt x="6955" y="93293"/>
                    </a:lnTo>
                    <a:lnTo>
                      <a:pt x="26322" y="55851"/>
                    </a:lnTo>
                    <a:lnTo>
                      <a:pt x="55851" y="26322"/>
                    </a:lnTo>
                    <a:lnTo>
                      <a:pt x="93293" y="6955"/>
                    </a:lnTo>
                    <a:lnTo>
                      <a:pt x="136398" y="0"/>
                    </a:lnTo>
                    <a:lnTo>
                      <a:pt x="179502" y="6955"/>
                    </a:lnTo>
                    <a:lnTo>
                      <a:pt x="216944" y="26322"/>
                    </a:lnTo>
                    <a:lnTo>
                      <a:pt x="246473" y="55851"/>
                    </a:lnTo>
                    <a:lnTo>
                      <a:pt x="265840" y="93293"/>
                    </a:lnTo>
                    <a:lnTo>
                      <a:pt x="272796" y="136398"/>
                    </a:lnTo>
                    <a:lnTo>
                      <a:pt x="265840" y="179512"/>
                    </a:lnTo>
                    <a:lnTo>
                      <a:pt x="246473" y="216955"/>
                    </a:lnTo>
                    <a:lnTo>
                      <a:pt x="216944" y="246480"/>
                    </a:lnTo>
                    <a:lnTo>
                      <a:pt x="179502" y="265842"/>
                    </a:lnTo>
                    <a:lnTo>
                      <a:pt x="136398" y="272796"/>
                    </a:lnTo>
                    <a:lnTo>
                      <a:pt x="93293" y="265842"/>
                    </a:lnTo>
                    <a:lnTo>
                      <a:pt x="55851" y="246480"/>
                    </a:lnTo>
                    <a:lnTo>
                      <a:pt x="26322" y="216955"/>
                    </a:lnTo>
                    <a:lnTo>
                      <a:pt x="6955" y="179512"/>
                    </a:lnTo>
                    <a:lnTo>
                      <a:pt x="0" y="136398"/>
                    </a:lnTo>
                    <a:close/>
                  </a:path>
                </a:pathLst>
              </a:custGeom>
              <a:ln w="25400">
                <a:solidFill>
                  <a:srgbClr val="8BA950"/>
                </a:solidFill>
              </a:ln>
            </p:spPr>
            <p:txBody>
              <a:bodyPr wrap="square" lIns="0" tIns="0" rIns="0" bIns="0" rtlCol="0"/>
              <a:lstStyle/>
              <a:p>
                <a:endParaRPr/>
              </a:p>
            </p:txBody>
          </p:sp>
        </p:grpSp>
      </p:grpSp>
      <p:sp>
        <p:nvSpPr>
          <p:cNvPr id="70" name="CuadroTexto 69">
            <a:extLst>
              <a:ext uri="{FF2B5EF4-FFF2-40B4-BE49-F238E27FC236}">
                <a16:creationId xmlns:a16="http://schemas.microsoft.com/office/drawing/2014/main" id="{2AB0EBA0-6B8B-42FF-BDEF-390A9675704E}"/>
              </a:ext>
            </a:extLst>
          </p:cNvPr>
          <p:cNvSpPr txBox="1"/>
          <p:nvPr/>
        </p:nvSpPr>
        <p:spPr>
          <a:xfrm>
            <a:off x="318051" y="1131466"/>
            <a:ext cx="3484351" cy="1138581"/>
          </a:xfrm>
          <a:prstGeom prst="rect">
            <a:avLst/>
          </a:prstGeom>
          <a:noFill/>
        </p:spPr>
        <p:txBody>
          <a:bodyPr wrap="square">
            <a:spAutoFit/>
          </a:bodyPr>
          <a:lstStyle/>
          <a:p>
            <a:pPr algn="just" defTabSz="1219170" eaLnBrk="0" fontAlgn="base" hangingPunct="0">
              <a:spcBef>
                <a:spcPct val="0"/>
              </a:spcBef>
              <a:spcAft>
                <a:spcPct val="0"/>
              </a:spcAft>
            </a:pPr>
            <a:r>
              <a:rPr lang="es-ES" sz="1400" dirty="0">
                <a:latin typeface="Calibri" panose="020F0502020204030204" pitchFamily="34" charset="0"/>
              </a:rPr>
              <a:t>(</a:t>
            </a:r>
            <a:r>
              <a:rPr lang="es-ES" sz="1400" dirty="0">
                <a:latin typeface="Calibri" panose="020F0502020204030204" pitchFamily="34" charset="0"/>
                <a:hlinkClick r:id="rId9"/>
              </a:rPr>
              <a:t>Principio DNSH </a:t>
            </a:r>
            <a:r>
              <a:rPr lang="es-ES" sz="1400" dirty="0">
                <a:latin typeface="Calibri" panose="020F0502020204030204" pitchFamily="34" charset="0"/>
              </a:rPr>
              <a:t>por sus siglas en inglés), de acuerdo al </a:t>
            </a:r>
            <a:r>
              <a:rPr lang="es-ES" sz="1400" dirty="0">
                <a:latin typeface="Calibri" panose="020F0502020204030204" pitchFamily="34" charset="0"/>
                <a:hlinkClick r:id="rId10" tooltip=" (Se abre en ventana nueva)"/>
              </a:rPr>
              <a:t>Reglamento (UE) 2021/241</a:t>
            </a:r>
            <a:r>
              <a:rPr lang="es-ES" sz="1400" dirty="0">
                <a:latin typeface="Calibri" panose="020F0502020204030204" pitchFamily="34" charset="0"/>
              </a:rPr>
              <a:t>:</a:t>
            </a:r>
            <a:endParaRPr lang="es-ES" altLang="es-ES" sz="1400" dirty="0">
              <a:latin typeface="Calibri" panose="020F0502020204030204" pitchFamily="34" charset="0"/>
            </a:endParaRPr>
          </a:p>
          <a:p>
            <a:pPr algn="ctr"/>
            <a:r>
              <a:rPr lang="es-ES" sz="1333" spc="-39" dirty="0">
                <a:latin typeface="Calibri"/>
                <a:cs typeface="Calibri"/>
              </a:rPr>
              <a:t>Todas</a:t>
            </a:r>
            <a:r>
              <a:rPr lang="es-ES" sz="1333" dirty="0">
                <a:latin typeface="Calibri"/>
                <a:cs typeface="Calibri"/>
              </a:rPr>
              <a:t> las</a:t>
            </a:r>
            <a:r>
              <a:rPr lang="es-ES" sz="1333" spc="13" dirty="0">
                <a:latin typeface="Calibri"/>
                <a:cs typeface="Calibri"/>
              </a:rPr>
              <a:t> iniciativas </a:t>
            </a:r>
            <a:r>
              <a:rPr lang="es-ES" sz="1333" spc="-4" dirty="0">
                <a:latin typeface="Calibri"/>
                <a:cs typeface="Calibri"/>
              </a:rPr>
              <a:t>deben</a:t>
            </a:r>
            <a:r>
              <a:rPr lang="es-ES" sz="1333" spc="-8" dirty="0">
                <a:latin typeface="Calibri"/>
                <a:cs typeface="Calibri"/>
              </a:rPr>
              <a:t> </a:t>
            </a:r>
            <a:r>
              <a:rPr lang="es-ES" sz="1333" spc="-4" dirty="0">
                <a:latin typeface="Calibri"/>
                <a:cs typeface="Calibri"/>
              </a:rPr>
              <a:t>cumplir</a:t>
            </a:r>
            <a:r>
              <a:rPr lang="es-ES" sz="1333" spc="-8" dirty="0">
                <a:latin typeface="Calibri"/>
                <a:cs typeface="Calibri"/>
              </a:rPr>
              <a:t> </a:t>
            </a:r>
            <a:r>
              <a:rPr lang="es-ES" sz="1333" dirty="0">
                <a:latin typeface="Calibri"/>
                <a:cs typeface="Calibri"/>
              </a:rPr>
              <a:t>el</a:t>
            </a:r>
            <a:r>
              <a:rPr lang="es-ES" sz="1333" spc="8" dirty="0">
                <a:latin typeface="Calibri"/>
                <a:cs typeface="Calibri"/>
              </a:rPr>
              <a:t> </a:t>
            </a:r>
            <a:r>
              <a:rPr lang="es-ES" sz="1333" spc="-8" dirty="0">
                <a:latin typeface="Calibri"/>
                <a:cs typeface="Calibri"/>
              </a:rPr>
              <a:t>principio</a:t>
            </a:r>
            <a:r>
              <a:rPr lang="es-ES" sz="1333" spc="4" dirty="0">
                <a:latin typeface="Calibri"/>
                <a:cs typeface="Calibri"/>
              </a:rPr>
              <a:t> </a:t>
            </a:r>
            <a:r>
              <a:rPr lang="es-ES" sz="1333" spc="-4" dirty="0">
                <a:latin typeface="Calibri"/>
                <a:cs typeface="Calibri"/>
              </a:rPr>
              <a:t>de no</a:t>
            </a:r>
            <a:r>
              <a:rPr lang="es-ES" sz="1333" spc="8" dirty="0">
                <a:latin typeface="Calibri"/>
                <a:cs typeface="Calibri"/>
              </a:rPr>
              <a:t> </a:t>
            </a:r>
            <a:r>
              <a:rPr lang="es-ES" sz="1333" spc="-4" dirty="0">
                <a:latin typeface="Calibri"/>
                <a:cs typeface="Calibri"/>
              </a:rPr>
              <a:t>causar daño </a:t>
            </a:r>
            <a:r>
              <a:rPr lang="es-ES" sz="1333" dirty="0">
                <a:latin typeface="Calibri"/>
                <a:cs typeface="Calibri"/>
              </a:rPr>
              <a:t>a</a:t>
            </a:r>
            <a:r>
              <a:rPr lang="es-ES" sz="1333" spc="8" dirty="0">
                <a:latin typeface="Calibri"/>
                <a:cs typeface="Calibri"/>
              </a:rPr>
              <a:t> </a:t>
            </a:r>
            <a:r>
              <a:rPr lang="es-ES" sz="1333" dirty="0">
                <a:latin typeface="Calibri"/>
                <a:cs typeface="Calibri"/>
              </a:rPr>
              <a:t>los</a:t>
            </a:r>
            <a:r>
              <a:rPr lang="es-ES" sz="1333" spc="13" dirty="0">
                <a:latin typeface="Calibri"/>
                <a:cs typeface="Calibri"/>
              </a:rPr>
              <a:t> 6 </a:t>
            </a:r>
            <a:r>
              <a:rPr lang="es-ES" sz="1333" b="1" spc="-4" dirty="0">
                <a:latin typeface="Calibri"/>
                <a:cs typeface="Calibri"/>
              </a:rPr>
              <a:t>objetivos</a:t>
            </a:r>
            <a:r>
              <a:rPr lang="es-ES" sz="1333" b="1" spc="4" dirty="0">
                <a:latin typeface="Calibri"/>
                <a:cs typeface="Calibri"/>
              </a:rPr>
              <a:t> </a:t>
            </a:r>
            <a:r>
              <a:rPr lang="es-ES" sz="1333" b="1" spc="-8" dirty="0">
                <a:latin typeface="Calibri"/>
                <a:cs typeface="Calibri"/>
              </a:rPr>
              <a:t>medioambientales</a:t>
            </a:r>
            <a:r>
              <a:rPr lang="es-ES" sz="1333" spc="-8" dirty="0">
                <a:latin typeface="Calibri"/>
                <a:cs typeface="Calibri"/>
              </a:rPr>
              <a:t>. </a:t>
            </a:r>
            <a:endParaRPr lang="es-ES" sz="1333" dirty="0"/>
          </a:p>
        </p:txBody>
      </p:sp>
      <p:sp>
        <p:nvSpPr>
          <p:cNvPr id="3" name="Título 2">
            <a:extLst>
              <a:ext uri="{FF2B5EF4-FFF2-40B4-BE49-F238E27FC236}">
                <a16:creationId xmlns:a16="http://schemas.microsoft.com/office/drawing/2014/main" id="{0966629C-12BA-19E8-8384-E8A1093949F7}"/>
              </a:ext>
            </a:extLst>
          </p:cNvPr>
          <p:cNvSpPr>
            <a:spLocks noGrp="1"/>
          </p:cNvSpPr>
          <p:nvPr>
            <p:ph type="title"/>
          </p:nvPr>
        </p:nvSpPr>
        <p:spPr>
          <a:xfrm>
            <a:off x="-257298" y="85798"/>
            <a:ext cx="10972800" cy="545873"/>
          </a:xfrm>
        </p:spPr>
        <p:txBody>
          <a:bodyPr/>
          <a:lstStyle/>
          <a:p>
            <a:r>
              <a:rPr lang="es-ES" sz="4400" b="1" dirty="0">
                <a:solidFill>
                  <a:srgbClr val="F79646">
                    <a:lumMod val="75000"/>
                  </a:srgbClr>
                </a:solidFill>
                <a:latin typeface="Calibri"/>
                <a:ea typeface="+mj-ea"/>
              </a:rPr>
              <a:t>El principio </a:t>
            </a:r>
            <a:r>
              <a:rPr lang="es-ES" sz="4400" b="1">
                <a:solidFill>
                  <a:srgbClr val="F79646">
                    <a:lumMod val="75000"/>
                  </a:srgbClr>
                </a:solidFill>
                <a:latin typeface="Calibri"/>
                <a:ea typeface="+mj-ea"/>
              </a:rPr>
              <a:t>de DNSH</a:t>
            </a:r>
            <a:endParaRPr lang="es-ES" sz="4400" dirty="0"/>
          </a:p>
        </p:txBody>
      </p:sp>
    </p:spTree>
    <p:extLst>
      <p:ext uri="{BB962C8B-B14F-4D97-AF65-F5344CB8AC3E}">
        <p14:creationId xmlns:p14="http://schemas.microsoft.com/office/powerpoint/2010/main" val="1300349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a:extLst>
              <a:ext uri="{FF2B5EF4-FFF2-40B4-BE49-F238E27FC236}">
                <a16:creationId xmlns:a16="http://schemas.microsoft.com/office/drawing/2014/main" id="{FCEEB056-6E6C-E021-4408-DC1B7618BC5C}"/>
              </a:ext>
            </a:extLst>
          </p:cNvPr>
          <p:cNvSpPr txBox="1">
            <a:spLocks/>
          </p:cNvSpPr>
          <p:nvPr/>
        </p:nvSpPr>
        <p:spPr>
          <a:xfrm>
            <a:off x="1091130" y="316578"/>
            <a:ext cx="84963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s-ES" b="1" dirty="0">
                <a:solidFill>
                  <a:schemeClr val="accent6">
                    <a:lumMod val="75000"/>
                  </a:schemeClr>
                </a:solidFill>
              </a:rPr>
              <a:t>¿Cómo participar en la CPM?</a:t>
            </a:r>
            <a:endParaRPr lang="es-ES" dirty="0"/>
          </a:p>
        </p:txBody>
      </p:sp>
      <p:sp>
        <p:nvSpPr>
          <p:cNvPr id="6" name="2 Marcador de contenido">
            <a:extLst>
              <a:ext uri="{FF2B5EF4-FFF2-40B4-BE49-F238E27FC236}">
                <a16:creationId xmlns:a16="http://schemas.microsoft.com/office/drawing/2014/main" id="{1E0C95EB-D111-F69A-08B6-66931820A8DB}"/>
              </a:ext>
            </a:extLst>
          </p:cNvPr>
          <p:cNvSpPr txBox="1">
            <a:spLocks/>
          </p:cNvSpPr>
          <p:nvPr/>
        </p:nvSpPr>
        <p:spPr>
          <a:xfrm>
            <a:off x="1950368" y="1001239"/>
            <a:ext cx="8291264" cy="511256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s-ES" sz="2400" b="1" dirty="0">
              <a:solidFill>
                <a:schemeClr val="tx2">
                  <a:lumMod val="75000"/>
                </a:schemeClr>
              </a:solidFill>
            </a:endParaRPr>
          </a:p>
          <a:p>
            <a:pPr marL="0" indent="0">
              <a:buFont typeface="Arial" panose="020B0604020202020204" pitchFamily="34" charset="0"/>
              <a:buNone/>
            </a:pPr>
            <a:endParaRPr lang="es-ES" sz="2400" dirty="0">
              <a:solidFill>
                <a:schemeClr val="tx2">
                  <a:lumMod val="75000"/>
                </a:schemeClr>
              </a:solidFill>
            </a:endParaRPr>
          </a:p>
        </p:txBody>
      </p:sp>
      <p:pic>
        <p:nvPicPr>
          <p:cNvPr id="7" name="Picture 2">
            <a:extLst>
              <a:ext uri="{FF2B5EF4-FFF2-40B4-BE49-F238E27FC236}">
                <a16:creationId xmlns:a16="http://schemas.microsoft.com/office/drawing/2014/main" id="{25C918AA-1943-A672-6667-8D79B0D129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87430" y="523053"/>
            <a:ext cx="1738536" cy="36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uadroTexto 2">
            <a:extLst>
              <a:ext uri="{FF2B5EF4-FFF2-40B4-BE49-F238E27FC236}">
                <a16:creationId xmlns:a16="http://schemas.microsoft.com/office/drawing/2014/main" id="{3A554286-81F7-36D2-9D06-CE9298244E6B}"/>
              </a:ext>
            </a:extLst>
          </p:cNvPr>
          <p:cNvSpPr txBox="1"/>
          <p:nvPr/>
        </p:nvSpPr>
        <p:spPr>
          <a:xfrm>
            <a:off x="552451" y="1379115"/>
            <a:ext cx="10991850" cy="3298339"/>
          </a:xfrm>
          <a:prstGeom prst="rect">
            <a:avLst/>
          </a:prstGeom>
          <a:noFill/>
        </p:spPr>
        <p:txBody>
          <a:bodyPr wrap="square">
            <a:spAutoFit/>
          </a:bodyPr>
          <a:lstStyle/>
          <a:p>
            <a:pPr marL="342900" indent="-342900">
              <a:spcAft>
                <a:spcPts val="1200"/>
              </a:spcAft>
              <a:buFont typeface="Arial" panose="020B0604020202020204" pitchFamily="34" charset="0"/>
              <a:buChar char="•"/>
              <a:defRPr/>
            </a:pPr>
            <a:r>
              <a:rPr lang="es-ES" sz="2400" dirty="0"/>
              <a:t>Estudia el Anexo I… para rellenar el Anexo II</a:t>
            </a:r>
          </a:p>
          <a:p>
            <a:pPr algn="ctr">
              <a:spcAft>
                <a:spcPts val="1200"/>
              </a:spcAft>
              <a:defRPr/>
            </a:pPr>
            <a:endParaRPr lang="es-ES" sz="2400" b="1" dirty="0"/>
          </a:p>
          <a:p>
            <a:pPr algn="ctr">
              <a:spcAft>
                <a:spcPts val="1200"/>
              </a:spcAft>
              <a:defRPr/>
            </a:pPr>
            <a:r>
              <a:rPr lang="es-ES" sz="2400" b="1" dirty="0"/>
              <a:t>Anexo I</a:t>
            </a:r>
            <a:r>
              <a:rPr lang="es-ES" sz="2400" dirty="0"/>
              <a:t> describe la necesidad y el Reto Tecnológico</a:t>
            </a:r>
          </a:p>
          <a:p>
            <a:pPr marR="123825" algn="just">
              <a:lnSpc>
                <a:spcPct val="115000"/>
              </a:lnSpc>
              <a:spcAft>
                <a:spcPts val="800"/>
              </a:spcAft>
            </a:pPr>
            <a:endParaRPr lang="es-ES" sz="18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342900" marR="123825" indent="-342900" algn="just">
              <a:lnSpc>
                <a:spcPct val="115000"/>
              </a:lnSpc>
              <a:spcAft>
                <a:spcPts val="800"/>
              </a:spcAft>
              <a:buFont typeface="Arial" panose="020B0604020202020204" pitchFamily="34" charset="0"/>
              <a:buChar char="•"/>
            </a:pPr>
            <a:r>
              <a:rPr lang="es-ES" sz="2400" dirty="0"/>
              <a:t>RETO: </a:t>
            </a:r>
            <a:r>
              <a:rPr lang="es-ES" b="1" dirty="0">
                <a:latin typeface="Century Gothic" panose="020B0502020202020204" pitchFamily="34" charset="0"/>
                <a:cs typeface="Times New Roman" panose="02020603050405020304" pitchFamily="18" charset="0"/>
              </a:rPr>
              <a:t>Vehículos avanzados tecnológicamente y sostenibles con el medio ambiente para el traslado de detenidos, presos y penados (</a:t>
            </a:r>
            <a:r>
              <a:rPr lang="es-ES" b="1" dirty="0" err="1">
                <a:latin typeface="Century Gothic" panose="020B0502020202020204" pitchFamily="34" charset="0"/>
                <a:cs typeface="Times New Roman" panose="02020603050405020304" pitchFamily="18" charset="0"/>
              </a:rPr>
              <a:t>DPyP</a:t>
            </a:r>
            <a:r>
              <a:rPr lang="es-ES" b="1" dirty="0">
                <a:latin typeface="Century Gothic" panose="020B0502020202020204" pitchFamily="34" charset="0"/>
                <a:cs typeface="Times New Roman" panose="02020603050405020304" pitchFamily="18" charset="0"/>
              </a:rPr>
              <a:t>).</a:t>
            </a:r>
          </a:p>
          <a:p>
            <a:pPr>
              <a:spcAft>
                <a:spcPts val="1200"/>
              </a:spcAft>
              <a:defRPr/>
            </a:pPr>
            <a:endParaRPr lang="es-ES" sz="2400" b="1" dirty="0"/>
          </a:p>
        </p:txBody>
      </p:sp>
    </p:spTree>
    <p:extLst>
      <p:ext uri="{BB962C8B-B14F-4D97-AF65-F5344CB8AC3E}">
        <p14:creationId xmlns:p14="http://schemas.microsoft.com/office/powerpoint/2010/main" val="683399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36C76BBA-80DD-35DB-D1D5-39DC36A005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87430" y="523053"/>
            <a:ext cx="1738536" cy="36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1 Título">
            <a:extLst>
              <a:ext uri="{FF2B5EF4-FFF2-40B4-BE49-F238E27FC236}">
                <a16:creationId xmlns:a16="http://schemas.microsoft.com/office/drawing/2014/main" id="{B129E720-6426-FAF2-F750-2C3A6DAA9F15}"/>
              </a:ext>
            </a:extLst>
          </p:cNvPr>
          <p:cNvSpPr txBox="1">
            <a:spLocks/>
          </p:cNvSpPr>
          <p:nvPr/>
        </p:nvSpPr>
        <p:spPr>
          <a:xfrm>
            <a:off x="1091130" y="127737"/>
            <a:ext cx="84963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s-ES" b="1" dirty="0">
                <a:solidFill>
                  <a:schemeClr val="accent6">
                    <a:lumMod val="75000"/>
                  </a:schemeClr>
                </a:solidFill>
              </a:rPr>
              <a:t>Características principales CPM </a:t>
            </a:r>
            <a:endParaRPr lang="es-ES" dirty="0"/>
          </a:p>
        </p:txBody>
      </p:sp>
      <p:sp>
        <p:nvSpPr>
          <p:cNvPr id="9" name="8 CuadroTexto">
            <a:extLst>
              <a:ext uri="{FF2B5EF4-FFF2-40B4-BE49-F238E27FC236}">
                <a16:creationId xmlns:a16="http://schemas.microsoft.com/office/drawing/2014/main" id="{590CEE91-2949-2BB0-CF85-373314AC108A}"/>
              </a:ext>
            </a:extLst>
          </p:cNvPr>
          <p:cNvSpPr txBox="1"/>
          <p:nvPr/>
        </p:nvSpPr>
        <p:spPr>
          <a:xfrm>
            <a:off x="123134" y="1093818"/>
            <a:ext cx="6218031" cy="4431983"/>
          </a:xfrm>
          <a:prstGeom prst="rect">
            <a:avLst/>
          </a:prstGeom>
          <a:noFill/>
        </p:spPr>
        <p:txBody>
          <a:bodyPr wrap="square">
            <a:spAutoFit/>
          </a:bodyPr>
          <a:lstStyle/>
          <a:p>
            <a:pPr marL="342900" indent="-342900">
              <a:spcAft>
                <a:spcPts val="1200"/>
              </a:spcAft>
              <a:buFont typeface="Arial" panose="020B0604020202020204" pitchFamily="34" charset="0"/>
              <a:buChar char="•"/>
              <a:defRPr/>
            </a:pPr>
            <a:r>
              <a:rPr lang="es-ES" sz="2200" dirty="0"/>
              <a:t>Convocatoria abierta dirigida a cualquier entidad</a:t>
            </a:r>
          </a:p>
          <a:p>
            <a:pPr marL="342900" indent="-342900">
              <a:spcAft>
                <a:spcPts val="1200"/>
              </a:spcAft>
              <a:buFont typeface="Arial" panose="020B0604020202020204" pitchFamily="34" charset="0"/>
              <a:buChar char="•"/>
              <a:defRPr/>
            </a:pPr>
            <a:r>
              <a:rPr lang="es-ES" sz="2200" dirty="0"/>
              <a:t>Posibilidad de varias propuestas. 1 versión por propuesta</a:t>
            </a:r>
          </a:p>
          <a:p>
            <a:pPr marL="342900" indent="-342900">
              <a:spcAft>
                <a:spcPts val="1200"/>
              </a:spcAft>
              <a:buFont typeface="Arial" panose="020B0604020202020204" pitchFamily="34" charset="0"/>
              <a:buChar char="•"/>
              <a:defRPr/>
            </a:pPr>
            <a:r>
              <a:rPr lang="es-ES" sz="2200" dirty="0"/>
              <a:t>Propuesta conjunta = 1 Anexo II por representante</a:t>
            </a:r>
          </a:p>
          <a:p>
            <a:pPr marL="342900" indent="-342900">
              <a:spcAft>
                <a:spcPts val="1200"/>
              </a:spcAft>
              <a:buFont typeface="Arial" panose="020B0604020202020204" pitchFamily="34" charset="0"/>
              <a:buChar char="•"/>
              <a:defRPr/>
            </a:pPr>
            <a:r>
              <a:rPr lang="es-ES" sz="2200" dirty="0"/>
              <a:t>No vinculante ni para CDTI ni para entidad</a:t>
            </a:r>
          </a:p>
          <a:p>
            <a:pPr marL="342900" indent="-342900">
              <a:spcAft>
                <a:spcPts val="1200"/>
              </a:spcAft>
              <a:buFont typeface="Arial" panose="020B0604020202020204" pitchFamily="34" charset="0"/>
              <a:buChar char="•"/>
              <a:defRPr/>
            </a:pPr>
            <a:r>
              <a:rPr lang="es-ES" sz="2200" dirty="0"/>
              <a:t>Envíos a </a:t>
            </a:r>
            <a:r>
              <a:rPr lang="es-ES" sz="2200" dirty="0">
                <a:hlinkClick r:id="rId3"/>
              </a:rPr>
              <a:t>ocpi@cdti.es</a:t>
            </a:r>
            <a:r>
              <a:rPr lang="es-ES" sz="2200" dirty="0"/>
              <a:t> especificando </a:t>
            </a:r>
            <a:r>
              <a:rPr lang="es-ES" sz="2200" b="1" dirty="0"/>
              <a:t>CPM_TRANSPORTE DE PRESOS</a:t>
            </a:r>
          </a:p>
          <a:p>
            <a:pPr marL="342900" indent="-342900">
              <a:spcAft>
                <a:spcPts val="1200"/>
              </a:spcAft>
              <a:buFont typeface="Arial" panose="020B0604020202020204" pitchFamily="34" charset="0"/>
              <a:buChar char="•"/>
              <a:defRPr/>
            </a:pPr>
            <a:r>
              <a:rPr lang="es-ES" sz="2200" dirty="0" err="1"/>
              <a:t>Deadline</a:t>
            </a:r>
            <a:r>
              <a:rPr lang="es-ES" sz="2200" dirty="0"/>
              <a:t>:   </a:t>
            </a:r>
            <a:r>
              <a:rPr lang="es-ES" sz="2200" b="1" dirty="0">
                <a:solidFill>
                  <a:srgbClr val="FF0000"/>
                </a:solidFill>
              </a:rPr>
              <a:t>4 de mayo de 2023</a:t>
            </a:r>
          </a:p>
          <a:p>
            <a:pPr>
              <a:spcAft>
                <a:spcPts val="1200"/>
              </a:spcAft>
              <a:defRPr/>
            </a:pPr>
            <a:endParaRPr lang="es-ES" sz="2400" dirty="0"/>
          </a:p>
        </p:txBody>
      </p:sp>
      <p:pic>
        <p:nvPicPr>
          <p:cNvPr id="11" name="Imagen 10" descr="Vista superior de un rompecabezas de madera">
            <a:extLst>
              <a:ext uri="{FF2B5EF4-FFF2-40B4-BE49-F238E27FC236}">
                <a16:creationId xmlns:a16="http://schemas.microsoft.com/office/drawing/2014/main" id="{CD36871F-F2DD-FE85-4741-1644137F4D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6486" y="5110078"/>
            <a:ext cx="1864390" cy="1242926"/>
          </a:xfrm>
          <a:prstGeom prst="rect">
            <a:avLst/>
          </a:prstGeom>
        </p:spPr>
      </p:pic>
      <p:sp>
        <p:nvSpPr>
          <p:cNvPr id="2" name="8 CuadroTexto">
            <a:extLst>
              <a:ext uri="{FF2B5EF4-FFF2-40B4-BE49-F238E27FC236}">
                <a16:creationId xmlns:a16="http://schemas.microsoft.com/office/drawing/2014/main" id="{AC790211-66D5-83F4-F677-69E3E70409C3}"/>
              </a:ext>
            </a:extLst>
          </p:cNvPr>
          <p:cNvSpPr txBox="1"/>
          <p:nvPr/>
        </p:nvSpPr>
        <p:spPr>
          <a:xfrm>
            <a:off x="6500191" y="1108741"/>
            <a:ext cx="5952947" cy="4770537"/>
          </a:xfrm>
          <a:prstGeom prst="rect">
            <a:avLst/>
          </a:prstGeom>
          <a:noFill/>
        </p:spPr>
        <p:txBody>
          <a:bodyPr wrap="square">
            <a:spAutoFit/>
          </a:bodyPr>
          <a:lstStyle/>
          <a:p>
            <a:pPr marL="342900" indent="-342900">
              <a:spcAft>
                <a:spcPts val="1200"/>
              </a:spcAft>
              <a:buFont typeface="Arial" panose="020B0604020202020204" pitchFamily="34" charset="0"/>
              <a:buChar char="•"/>
              <a:defRPr/>
            </a:pPr>
            <a:r>
              <a:rPr lang="es-ES" sz="2200" dirty="0"/>
              <a:t>Idioma: Español (comunicaciones)</a:t>
            </a:r>
          </a:p>
          <a:p>
            <a:pPr marL="342900" indent="-342900">
              <a:spcAft>
                <a:spcPts val="1200"/>
              </a:spcAft>
              <a:buFont typeface="Arial" panose="020B0604020202020204" pitchFamily="34" charset="0"/>
              <a:buChar char="•"/>
              <a:defRPr/>
            </a:pPr>
            <a:r>
              <a:rPr lang="es-ES" sz="2200" dirty="0"/>
              <a:t>Grupo técnico CDTI/Administración para evaluar información</a:t>
            </a:r>
          </a:p>
          <a:p>
            <a:pPr marL="342900" indent="-342900">
              <a:spcAft>
                <a:spcPts val="1200"/>
              </a:spcAft>
              <a:buFont typeface="Arial" panose="020B0604020202020204" pitchFamily="34" charset="0"/>
              <a:buChar char="•"/>
              <a:defRPr/>
            </a:pPr>
            <a:r>
              <a:rPr lang="es-ES" sz="2200" dirty="0"/>
              <a:t>Reuniones bilaterales a requerimiento del grupo técnico</a:t>
            </a:r>
          </a:p>
          <a:p>
            <a:pPr marL="342900" indent="-342900">
              <a:spcAft>
                <a:spcPts val="1200"/>
              </a:spcAft>
              <a:buFont typeface="Arial" panose="020B0604020202020204" pitchFamily="34" charset="0"/>
              <a:buChar char="•"/>
              <a:defRPr/>
            </a:pPr>
            <a:r>
              <a:rPr lang="es-ES" sz="2200" dirty="0"/>
              <a:t>Consultas de interés general, </a:t>
            </a:r>
            <a:r>
              <a:rPr lang="es-ES" sz="2200" dirty="0" err="1"/>
              <a:t>FAQs</a:t>
            </a:r>
            <a:r>
              <a:rPr lang="es-ES" sz="2200" dirty="0"/>
              <a:t> en la web CDTI</a:t>
            </a:r>
          </a:p>
          <a:p>
            <a:pPr marL="342900" indent="-342900">
              <a:spcAft>
                <a:spcPts val="1200"/>
              </a:spcAft>
              <a:buFont typeface="Arial" panose="020B0604020202020204" pitchFamily="34" charset="0"/>
              <a:buChar char="•"/>
              <a:defRPr/>
            </a:pPr>
            <a:r>
              <a:rPr lang="es-ES" sz="2200" dirty="0"/>
              <a:t>Propuesta para todo o parte del reto (vs. todo en licitación)</a:t>
            </a:r>
          </a:p>
          <a:p>
            <a:pPr marL="342900" indent="-342900">
              <a:spcAft>
                <a:spcPts val="1200"/>
              </a:spcAft>
              <a:buFont typeface="Arial" panose="020B0604020202020204" pitchFamily="34" charset="0"/>
              <a:buChar char="•"/>
              <a:defRPr/>
            </a:pPr>
            <a:r>
              <a:rPr lang="es-ES" sz="2200" b="1" u="sng" dirty="0"/>
              <a:t>Final</a:t>
            </a:r>
            <a:r>
              <a:rPr lang="es-ES" sz="2200" dirty="0"/>
              <a:t>: Informe de conclusiones CPM</a:t>
            </a:r>
          </a:p>
          <a:p>
            <a:pPr>
              <a:spcAft>
                <a:spcPts val="1200"/>
              </a:spcAft>
              <a:defRPr/>
            </a:pPr>
            <a:endParaRPr lang="es-ES" sz="2400" dirty="0"/>
          </a:p>
        </p:txBody>
      </p:sp>
      <p:cxnSp>
        <p:nvCxnSpPr>
          <p:cNvPr id="5" name="Conector recto 4">
            <a:extLst>
              <a:ext uri="{FF2B5EF4-FFF2-40B4-BE49-F238E27FC236}">
                <a16:creationId xmlns:a16="http://schemas.microsoft.com/office/drawing/2014/main" id="{C0429425-661E-DDF8-8003-BE387040BBE4}"/>
              </a:ext>
            </a:extLst>
          </p:cNvPr>
          <p:cNvCxnSpPr>
            <a:cxnSpLocks/>
          </p:cNvCxnSpPr>
          <p:nvPr/>
        </p:nvCxnSpPr>
        <p:spPr>
          <a:xfrm>
            <a:off x="6385550" y="1093818"/>
            <a:ext cx="0" cy="4449035"/>
          </a:xfrm>
          <a:prstGeom prst="line">
            <a:avLst/>
          </a:prstGeom>
          <a:ln w="635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0810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a:extLst>
              <a:ext uri="{FF2B5EF4-FFF2-40B4-BE49-F238E27FC236}">
                <a16:creationId xmlns:a16="http://schemas.microsoft.com/office/drawing/2014/main" id="{FCEEB056-6E6C-E021-4408-DC1B7618BC5C}"/>
              </a:ext>
            </a:extLst>
          </p:cNvPr>
          <p:cNvSpPr txBox="1">
            <a:spLocks/>
          </p:cNvSpPr>
          <p:nvPr/>
        </p:nvSpPr>
        <p:spPr>
          <a:xfrm>
            <a:off x="866034" y="187031"/>
            <a:ext cx="84963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s-ES" b="1" dirty="0">
                <a:solidFill>
                  <a:schemeClr val="accent6">
                    <a:lumMod val="75000"/>
                  </a:schemeClr>
                </a:solidFill>
              </a:rPr>
              <a:t>Anexo II Resolución CPM</a:t>
            </a:r>
            <a:endParaRPr lang="es-ES" dirty="0"/>
          </a:p>
        </p:txBody>
      </p:sp>
      <p:sp>
        <p:nvSpPr>
          <p:cNvPr id="6" name="2 Marcador de contenido">
            <a:extLst>
              <a:ext uri="{FF2B5EF4-FFF2-40B4-BE49-F238E27FC236}">
                <a16:creationId xmlns:a16="http://schemas.microsoft.com/office/drawing/2014/main" id="{1E0C95EB-D111-F69A-08B6-66931820A8DB}"/>
              </a:ext>
            </a:extLst>
          </p:cNvPr>
          <p:cNvSpPr txBox="1">
            <a:spLocks/>
          </p:cNvSpPr>
          <p:nvPr/>
        </p:nvSpPr>
        <p:spPr>
          <a:xfrm>
            <a:off x="1405289" y="1065808"/>
            <a:ext cx="8836344" cy="511256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s-ES" sz="2300" dirty="0"/>
              <a:t>1. Datos generales de la solución innovadora</a:t>
            </a:r>
          </a:p>
          <a:p>
            <a:pPr marL="0" indent="0">
              <a:buFont typeface="Arial" panose="020B0604020202020204" pitchFamily="34" charset="0"/>
              <a:buNone/>
            </a:pPr>
            <a:r>
              <a:rPr lang="es-ES" sz="2300" dirty="0"/>
              <a:t>2. Requerimientos funcionales</a:t>
            </a:r>
          </a:p>
          <a:p>
            <a:pPr marL="0" indent="0">
              <a:buFont typeface="Arial" panose="020B0604020202020204" pitchFamily="34" charset="0"/>
              <a:buNone/>
            </a:pPr>
            <a:r>
              <a:rPr lang="es-ES" sz="2300" dirty="0"/>
              <a:t>3. Cumplimiento del principio DNSH</a:t>
            </a:r>
          </a:p>
          <a:p>
            <a:pPr marL="0" indent="0">
              <a:buFont typeface="Arial" panose="020B0604020202020204" pitchFamily="34" charset="0"/>
              <a:buNone/>
            </a:pPr>
            <a:r>
              <a:rPr lang="es-ES" sz="2300" dirty="0"/>
              <a:t>4. Características de las entidades proponentes</a:t>
            </a:r>
          </a:p>
          <a:p>
            <a:pPr marL="0" indent="0">
              <a:buFont typeface="Arial" panose="020B0604020202020204" pitchFamily="34" charset="0"/>
              <a:buNone/>
            </a:pPr>
            <a:r>
              <a:rPr lang="es-ES" sz="2300" dirty="0"/>
              <a:t>5. Criterios de Avance</a:t>
            </a:r>
          </a:p>
          <a:p>
            <a:pPr marL="0" indent="0">
              <a:buFont typeface="Arial" panose="020B0604020202020204" pitchFamily="34" charset="0"/>
              <a:buNone/>
            </a:pPr>
            <a:r>
              <a:rPr lang="es-ES" sz="2300" dirty="0"/>
              <a:t>6. Plazos</a:t>
            </a:r>
          </a:p>
          <a:p>
            <a:pPr marL="0" indent="0">
              <a:buFont typeface="Arial" panose="020B0604020202020204" pitchFamily="34" charset="0"/>
              <a:buNone/>
            </a:pPr>
            <a:r>
              <a:rPr lang="es-ES" sz="2300" dirty="0"/>
              <a:t>7. Valoración económica de la solución propuesta</a:t>
            </a:r>
          </a:p>
          <a:p>
            <a:pPr marL="0" indent="0">
              <a:buFont typeface="Arial" panose="020B0604020202020204" pitchFamily="34" charset="0"/>
              <a:buNone/>
            </a:pPr>
            <a:r>
              <a:rPr lang="es-ES" sz="2300" dirty="0"/>
              <a:t>8. Derechos de Propiedad Intelectual /Industrial (</a:t>
            </a:r>
            <a:r>
              <a:rPr lang="es-ES" sz="2300" dirty="0" err="1"/>
              <a:t>DPIs</a:t>
            </a:r>
            <a:r>
              <a:rPr lang="es-ES" sz="2300" dirty="0"/>
              <a:t>)</a:t>
            </a:r>
          </a:p>
          <a:p>
            <a:pPr marL="0" indent="0">
              <a:buFont typeface="Arial" panose="020B0604020202020204" pitchFamily="34" charset="0"/>
              <a:buNone/>
            </a:pPr>
            <a:r>
              <a:rPr lang="es-ES" sz="2300" dirty="0"/>
              <a:t>9. Marco Regulatorio</a:t>
            </a:r>
          </a:p>
          <a:p>
            <a:pPr marL="0" indent="0">
              <a:buFont typeface="Arial" panose="020B0604020202020204" pitchFamily="34" charset="0"/>
              <a:buNone/>
            </a:pPr>
            <a:r>
              <a:rPr lang="es-ES" sz="2300" dirty="0"/>
              <a:t>10. Declaraciones obligatorias</a:t>
            </a:r>
          </a:p>
          <a:p>
            <a:pPr marL="0" indent="0">
              <a:buFont typeface="Arial" panose="020B0604020202020204" pitchFamily="34" charset="0"/>
              <a:buNone/>
            </a:pPr>
            <a:r>
              <a:rPr lang="es-ES" sz="2300" dirty="0"/>
              <a:t>11. Anexos adicionales</a:t>
            </a:r>
          </a:p>
          <a:p>
            <a:pPr marL="0" indent="0">
              <a:buFont typeface="Arial" panose="020B0604020202020204" pitchFamily="34" charset="0"/>
              <a:buNone/>
            </a:pPr>
            <a:endParaRPr lang="es-ES" sz="2400" b="1" dirty="0">
              <a:solidFill>
                <a:schemeClr val="tx2">
                  <a:lumMod val="75000"/>
                </a:schemeClr>
              </a:solidFill>
            </a:endParaRPr>
          </a:p>
          <a:p>
            <a:pPr marL="0" indent="0">
              <a:buFont typeface="Arial" panose="020B0604020202020204" pitchFamily="34" charset="0"/>
              <a:buNone/>
            </a:pPr>
            <a:endParaRPr lang="es-ES" sz="2400" dirty="0">
              <a:solidFill>
                <a:schemeClr val="tx2">
                  <a:lumMod val="75000"/>
                </a:schemeClr>
              </a:solidFill>
            </a:endParaRPr>
          </a:p>
        </p:txBody>
      </p:sp>
      <p:pic>
        <p:nvPicPr>
          <p:cNvPr id="7" name="Picture 2">
            <a:extLst>
              <a:ext uri="{FF2B5EF4-FFF2-40B4-BE49-F238E27FC236}">
                <a16:creationId xmlns:a16="http://schemas.microsoft.com/office/drawing/2014/main" id="{25C918AA-1943-A672-6667-8D79B0D129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87430" y="523053"/>
            <a:ext cx="1738536" cy="36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5908129"/>
      </p:ext>
    </p:extLst>
  </p:cSld>
  <p:clrMapOvr>
    <a:masterClrMapping/>
  </p:clrMapOvr>
</p:sld>
</file>

<file path=ppt/theme/theme1.xml><?xml version="1.0" encoding="utf-8"?>
<a:theme xmlns:a="http://schemas.openxmlformats.org/drawingml/2006/main" name="Presentación CDTI- FEDER nov2021">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ción2" id="{999D8A61-AD4B-4D42-8A8C-D4CFCF7065A2}" vid="{97375BEA-360C-4309-B965-E816D90E29B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Presentación CDTI FEDER 2022</Template>
  <TotalTime>2567</TotalTime>
  <Words>1245</Words>
  <Application>Microsoft Office PowerPoint</Application>
  <PresentationFormat>Panorámica</PresentationFormat>
  <Paragraphs>188</Paragraphs>
  <Slides>20</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20</vt:i4>
      </vt:variant>
    </vt:vector>
  </HeadingPairs>
  <TitlesOfParts>
    <vt:vector size="25" baseType="lpstr">
      <vt:lpstr>Arial</vt:lpstr>
      <vt:lpstr>Calibri</vt:lpstr>
      <vt:lpstr>Centaur</vt:lpstr>
      <vt:lpstr>Century Gothic</vt:lpstr>
      <vt:lpstr>Presentación CDTI- FEDER nov2021</vt:lpstr>
      <vt:lpstr>Consulta Preliminar del Mercado  Vehículos avanzados tecnológicamente y sostenibles con el medio ambiente para el traslado de detenidos, presos y penados (DPyP)  ¿Cómo participar? CPM y pasos siguientes</vt:lpstr>
      <vt:lpstr>Presentación de PowerPoint</vt:lpstr>
      <vt:lpstr>Presentación de PowerPoint</vt:lpstr>
      <vt:lpstr>Presentación de PowerPoint</vt:lpstr>
      <vt:lpstr>Presentación de PowerPoint</vt:lpstr>
      <vt:lpstr>El principio de DNSH</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Nelia Maria Bustamante Alvarez</dc:creator>
  <cp:lastModifiedBy>Miguel Ortiz Pajares</cp:lastModifiedBy>
  <cp:revision>39</cp:revision>
  <dcterms:created xsi:type="dcterms:W3CDTF">2022-03-01T07:46:15Z</dcterms:created>
  <dcterms:modified xsi:type="dcterms:W3CDTF">2023-04-13T08:54:00Z</dcterms:modified>
</cp:coreProperties>
</file>